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1"/>
  </p:notesMasterIdLst>
  <p:handoutMasterIdLst>
    <p:handoutMasterId r:id="rId12"/>
  </p:handout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7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7B91D"/>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7973" autoAdjust="0"/>
  </p:normalViewPr>
  <p:slideViewPr>
    <p:cSldViewPr snapToGrid="0" snapToObjects="1" showGuides="1">
      <p:cViewPr varScale="1">
        <p:scale>
          <a:sx n="99" d="100"/>
          <a:sy n="99" d="100"/>
        </p:scale>
        <p:origin x="1338" y="78"/>
      </p:cViewPr>
      <p:guideLst>
        <p:guide orient="horz" pos="2160"/>
        <p:guide pos="2879"/>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6D00D02-7ECE-9F4A-852C-3CC24F2A1FF4}" type="datetimeFigureOut">
              <a:rPr lang="en-US" smtClean="0"/>
              <a:t>6/2/2016</a:t>
            </a:fld>
            <a:endParaRPr lang="en-GB"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AFACE20-B907-3F45-B620-82B0DC37CA69}" type="slidenum">
              <a:rPr lang="en-GB" smtClean="0"/>
              <a:t>‹#›</a:t>
            </a:fld>
            <a:endParaRPr lang="en-GB" dirty="0"/>
          </a:p>
        </p:txBody>
      </p:sp>
    </p:spTree>
    <p:extLst>
      <p:ext uri="{BB962C8B-B14F-4D97-AF65-F5344CB8AC3E}">
        <p14:creationId xmlns:p14="http://schemas.microsoft.com/office/powerpoint/2010/main" val="374895733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46DEB5D-347A-444F-90DE-1B6E2932F515}" type="datetimeFigureOut">
              <a:rPr lang="en-US" smtClean="0"/>
              <a:t>6/2/2016</a:t>
            </a:fld>
            <a:endParaRPr lang="en-GB"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B7D2CA1-D120-9748-B6F6-7C32249A9953}" type="slidenum">
              <a:rPr lang="en-GB" smtClean="0"/>
              <a:t>‹#›</a:t>
            </a:fld>
            <a:endParaRPr lang="en-GB" dirty="0"/>
          </a:p>
        </p:txBody>
      </p:sp>
    </p:spTree>
    <p:extLst>
      <p:ext uri="{BB962C8B-B14F-4D97-AF65-F5344CB8AC3E}">
        <p14:creationId xmlns:p14="http://schemas.microsoft.com/office/powerpoint/2010/main" val="2691226878"/>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B7D2CA1-D120-9748-B6F6-7C32249A9953}" type="slidenum">
              <a:rPr lang="en-GB" smtClean="0"/>
              <a:t>1</a:t>
            </a:fld>
            <a:endParaRPr lang="en-GB" dirty="0"/>
          </a:p>
        </p:txBody>
      </p:sp>
    </p:spTree>
    <p:extLst>
      <p:ext uri="{BB962C8B-B14F-4D97-AF65-F5344CB8AC3E}">
        <p14:creationId xmlns:p14="http://schemas.microsoft.com/office/powerpoint/2010/main" val="32255388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Sphere five companions are:</a:t>
            </a:r>
          </a:p>
          <a:p>
            <a:pPr marL="171450" indent="-171450">
              <a:buFont typeface="Arial"/>
              <a:buChar char="•"/>
            </a:pPr>
            <a:r>
              <a:rPr lang="en-GB" dirty="0" smtClean="0"/>
              <a:t>Minimum Standards for Child Protection in Humanitarian Action (CPMS)</a:t>
            </a:r>
          </a:p>
          <a:p>
            <a:pPr marL="171450" indent="-171450">
              <a:buFont typeface="Arial"/>
              <a:buChar char="•"/>
            </a:pPr>
            <a:r>
              <a:rPr lang="en-GB" dirty="0" smtClean="0"/>
              <a:t>INEE Minimum Standards for Education</a:t>
            </a:r>
          </a:p>
          <a:p>
            <a:pPr marL="171450" indent="-171450">
              <a:buFont typeface="Arial"/>
              <a:buChar char="•"/>
            </a:pPr>
            <a:r>
              <a:rPr lang="en-GB" dirty="0" smtClean="0"/>
              <a:t>Livestock Emergency Guidelines and Standards (LEGS)</a:t>
            </a:r>
          </a:p>
          <a:p>
            <a:pPr marL="171450" indent="-171450">
              <a:buFont typeface="Arial"/>
              <a:buChar char="•"/>
            </a:pPr>
            <a:r>
              <a:rPr lang="en-GB" dirty="0" smtClean="0"/>
              <a:t>Minimum Economic Recovery Standards (MERS)</a:t>
            </a:r>
          </a:p>
          <a:p>
            <a:pPr marL="171450" indent="-171450">
              <a:buFont typeface="Arial"/>
              <a:buChar char="•"/>
            </a:pPr>
            <a:r>
              <a:rPr lang="fr-CH" dirty="0" smtClean="0"/>
              <a:t>Minimum </a:t>
            </a:r>
            <a:r>
              <a:rPr lang="fr-CH" dirty="0" err="1" smtClean="0"/>
              <a:t>requirements</a:t>
            </a:r>
            <a:r>
              <a:rPr lang="fr-CH" dirty="0" smtClean="0"/>
              <a:t> for </a:t>
            </a:r>
            <a:r>
              <a:rPr lang="fr-CH" dirty="0" err="1" smtClean="0"/>
              <a:t>market</a:t>
            </a:r>
            <a:r>
              <a:rPr lang="fr-CH" dirty="0" smtClean="0"/>
              <a:t> </a:t>
            </a:r>
            <a:r>
              <a:rPr lang="fr-CH" dirty="0" err="1" smtClean="0"/>
              <a:t>analysis</a:t>
            </a:r>
            <a:r>
              <a:rPr lang="fr-CH" dirty="0" smtClean="0"/>
              <a:t> (</a:t>
            </a:r>
            <a:r>
              <a:rPr lang="fr-CH" dirty="0" err="1" smtClean="0"/>
              <a:t>CaLP</a:t>
            </a:r>
            <a:r>
              <a:rPr lang="fr-CH" dirty="0" smtClean="0"/>
              <a:t>)</a:t>
            </a:r>
            <a:endParaRPr lang="en-GB" dirty="0"/>
          </a:p>
        </p:txBody>
      </p:sp>
      <p:sp>
        <p:nvSpPr>
          <p:cNvPr id="4" name="Slide Number Placeholder 3"/>
          <p:cNvSpPr>
            <a:spLocks noGrp="1"/>
          </p:cNvSpPr>
          <p:nvPr>
            <p:ph type="sldNum" sz="quarter" idx="10"/>
          </p:nvPr>
        </p:nvSpPr>
        <p:spPr/>
        <p:txBody>
          <a:bodyPr/>
          <a:lstStyle/>
          <a:p>
            <a:fld id="{CB7D2CA1-D120-9748-B6F6-7C32249A9953}" type="slidenum">
              <a:rPr lang="en-GB" smtClean="0"/>
              <a:t>2</a:t>
            </a:fld>
            <a:endParaRPr lang="en-GB" dirty="0"/>
          </a:p>
        </p:txBody>
      </p:sp>
    </p:spTree>
    <p:extLst>
      <p:ext uri="{BB962C8B-B14F-4D97-AF65-F5344CB8AC3E}">
        <p14:creationId xmlns:p14="http://schemas.microsoft.com/office/powerpoint/2010/main" val="25187973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B7D2CA1-D120-9748-B6F6-7C32249A9953}" type="slidenum">
              <a:rPr lang="en-GB" smtClean="0"/>
              <a:t>9</a:t>
            </a:fld>
            <a:endParaRPr lang="en-GB" dirty="0"/>
          </a:p>
        </p:txBody>
      </p:sp>
    </p:spTree>
    <p:extLst>
      <p:ext uri="{BB962C8B-B14F-4D97-AF65-F5344CB8AC3E}">
        <p14:creationId xmlns:p14="http://schemas.microsoft.com/office/powerpoint/2010/main" val="346518954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5" name="Picture 4" descr="bottom-curv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655513"/>
            <a:ext cx="9144000" cy="1211010"/>
          </a:xfrm>
          <a:prstGeom prst="rect">
            <a:avLst/>
          </a:prstGeom>
        </p:spPr>
      </p:pic>
    </p:spTree>
    <p:extLst>
      <p:ext uri="{BB962C8B-B14F-4D97-AF65-F5344CB8AC3E}">
        <p14:creationId xmlns:p14="http://schemas.microsoft.com/office/powerpoint/2010/main" val="3611820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ody Layout">
    <p:spTree>
      <p:nvGrpSpPr>
        <p:cNvPr id="1" name=""/>
        <p:cNvGrpSpPr/>
        <p:nvPr/>
      </p:nvGrpSpPr>
      <p:grpSpPr>
        <a:xfrm>
          <a:off x="0" y="0"/>
          <a:ext cx="0" cy="0"/>
          <a:chOff x="0" y="0"/>
          <a:chExt cx="0" cy="0"/>
        </a:xfrm>
      </p:grpSpPr>
      <p:pic>
        <p:nvPicPr>
          <p:cNvPr id="12" name="Picture 11" descr="bottom-curve-fad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049029"/>
            <a:ext cx="9144000" cy="817494"/>
          </a:xfrm>
          <a:prstGeom prst="rect">
            <a:avLst/>
          </a:prstGeom>
        </p:spPr>
      </p:pic>
      <p:sp>
        <p:nvSpPr>
          <p:cNvPr id="2" name="Title 1"/>
          <p:cNvSpPr>
            <a:spLocks noGrp="1"/>
          </p:cNvSpPr>
          <p:nvPr>
            <p:ph type="title"/>
          </p:nvPr>
        </p:nvSpPr>
        <p:spPr>
          <a:xfrm>
            <a:off x="457201" y="0"/>
            <a:ext cx="8229600" cy="1081760"/>
          </a:xfrm>
        </p:spPr>
        <p:txBody>
          <a:bodyPr anchor="ctr" anchorCtr="0">
            <a:noAutofit/>
          </a:bodyPr>
          <a:lstStyle>
            <a:lvl1pPr>
              <a:defRPr sz="2800"/>
            </a:lvl1pPr>
          </a:lstStyle>
          <a:p>
            <a:r>
              <a:rPr lang="en-GB" dirty="0" smtClean="0"/>
              <a:t>Click to edit Master title style</a:t>
            </a:r>
            <a:endParaRPr lang="en-GB" dirty="0"/>
          </a:p>
        </p:txBody>
      </p:sp>
      <p:sp>
        <p:nvSpPr>
          <p:cNvPr id="8" name="Text Placeholder 2"/>
          <p:cNvSpPr>
            <a:spLocks noGrp="1"/>
          </p:cNvSpPr>
          <p:nvPr>
            <p:ph idx="1"/>
          </p:nvPr>
        </p:nvSpPr>
        <p:spPr>
          <a:xfrm>
            <a:off x="457200" y="1340442"/>
            <a:ext cx="8229600" cy="4785722"/>
          </a:xfrm>
          <a:prstGeom prst="rect">
            <a:avLst/>
          </a:prstGeom>
        </p:spPr>
        <p:txBody>
          <a:bodyPr vert="horz" lIns="91440" tIns="45720" rIns="91440" bIns="45720" rtlCol="0">
            <a:noAutofit/>
          </a:bodyPr>
          <a:lstStyle>
            <a:lvl1pPr>
              <a:buClr>
                <a:schemeClr val="tx2"/>
              </a:buClr>
              <a:defRPr sz="2200">
                <a:solidFill>
                  <a:srgbClr val="000000"/>
                </a:solidFill>
              </a:defRPr>
            </a:lvl1pPr>
            <a:lvl2pPr>
              <a:defRPr sz="2200">
                <a:solidFill>
                  <a:srgbClr val="000000"/>
                </a:solidFill>
              </a:defRPr>
            </a:lvl2pPr>
            <a:lvl3pPr>
              <a:defRPr sz="2200">
                <a:solidFill>
                  <a:srgbClr val="000000"/>
                </a:solidFill>
              </a:defRPr>
            </a:lvl3pPr>
          </a:lstStyle>
          <a:p>
            <a:pPr lvl="0"/>
            <a:r>
              <a:rPr lang="en-GB" dirty="0" smtClean="0"/>
              <a:t>Click to edit Master text styles</a:t>
            </a:r>
          </a:p>
          <a:p>
            <a:pPr lvl="1"/>
            <a:r>
              <a:rPr lang="en-GB" dirty="0" smtClean="0"/>
              <a:t>Second level</a:t>
            </a:r>
          </a:p>
          <a:p>
            <a:pPr lvl="2"/>
            <a:r>
              <a:rPr lang="en-GB" dirty="0" smtClean="0"/>
              <a:t>Third level</a:t>
            </a:r>
          </a:p>
        </p:txBody>
      </p:sp>
      <p:cxnSp>
        <p:nvCxnSpPr>
          <p:cNvPr id="13" name="Straight Connector 12"/>
          <p:cNvCxnSpPr/>
          <p:nvPr userDrawn="1"/>
        </p:nvCxnSpPr>
        <p:spPr>
          <a:xfrm>
            <a:off x="0" y="1057843"/>
            <a:ext cx="8889738" cy="0"/>
          </a:xfrm>
          <a:prstGeom prst="line">
            <a:avLst/>
          </a:prstGeom>
          <a:ln w="63500">
            <a:gradFill flip="none" rotWithShape="1">
              <a:gsLst>
                <a:gs pos="1000">
                  <a:schemeClr val="tx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sp>
        <p:nvSpPr>
          <p:cNvPr id="7" name="Footer Placeholder 4"/>
          <p:cNvSpPr>
            <a:spLocks noGrp="1"/>
          </p:cNvSpPr>
          <p:nvPr>
            <p:ph type="ftr" sz="quarter" idx="3"/>
          </p:nvPr>
        </p:nvSpPr>
        <p:spPr>
          <a:xfrm>
            <a:off x="457199" y="6329599"/>
            <a:ext cx="6302244" cy="365125"/>
          </a:xfrm>
          <a:prstGeom prst="rect">
            <a:avLst/>
          </a:prstGeom>
        </p:spPr>
        <p:txBody>
          <a:bodyPr vert="horz" lIns="91440" tIns="45720" rIns="91440" bIns="45720" rtlCol="0" anchor="ctr"/>
          <a:lstStyle>
            <a:lvl1pPr algn="l">
              <a:defRPr sz="1000">
                <a:solidFill>
                  <a:schemeClr val="bg1"/>
                </a:solidFill>
                <a:latin typeface="Tahoma"/>
                <a:cs typeface="Tahoma"/>
              </a:defRPr>
            </a:lvl1pPr>
          </a:lstStyle>
          <a:p>
            <a:r>
              <a:rPr lang="en-GB" dirty="0" smtClean="0"/>
              <a:t>Module C5 – Sphere and its four companions</a:t>
            </a:r>
          </a:p>
          <a:p>
            <a:r>
              <a:rPr lang="en-GB" dirty="0" smtClean="0"/>
              <a:t>Sphere Training Package 2015</a:t>
            </a:r>
          </a:p>
        </p:txBody>
      </p:sp>
    </p:spTree>
    <p:extLst>
      <p:ext uri="{BB962C8B-B14F-4D97-AF65-F5344CB8AC3E}">
        <p14:creationId xmlns:p14="http://schemas.microsoft.com/office/powerpoint/2010/main" val="162873098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Exercise Layout">
    <p:spTree>
      <p:nvGrpSpPr>
        <p:cNvPr id="1" name=""/>
        <p:cNvGrpSpPr/>
        <p:nvPr/>
      </p:nvGrpSpPr>
      <p:grpSpPr>
        <a:xfrm>
          <a:off x="0" y="0"/>
          <a:ext cx="0" cy="0"/>
          <a:chOff x="0" y="0"/>
          <a:chExt cx="0" cy="0"/>
        </a:xfrm>
      </p:grpSpPr>
      <p:pic>
        <p:nvPicPr>
          <p:cNvPr id="3" name="Picture 2" descr="meeting shutterstock_230281012.jpg"/>
          <p:cNvPicPr>
            <a:picLocks noChangeAspect="1"/>
          </p:cNvPicPr>
          <p:nvPr userDrawn="1"/>
        </p:nvPicPr>
        <p:blipFill>
          <a:blip r:embed="rId2">
            <a:alphaModFix amt="73000"/>
            <a:extLst>
              <a:ext uri="{28A0092B-C50C-407E-A947-70E740481C1C}">
                <a14:useLocalDpi xmlns:a14="http://schemas.microsoft.com/office/drawing/2010/main" val="0"/>
              </a:ext>
            </a:extLst>
          </a:blip>
          <a:stretch>
            <a:fillRect/>
          </a:stretch>
        </p:blipFill>
        <p:spPr>
          <a:xfrm>
            <a:off x="5500687" y="3428900"/>
            <a:ext cx="3644656" cy="2882923"/>
          </a:xfrm>
          <a:prstGeom prst="rect">
            <a:avLst/>
          </a:prstGeom>
        </p:spPr>
      </p:pic>
      <p:pic>
        <p:nvPicPr>
          <p:cNvPr id="12" name="Picture 11" descr="bottom-curve-fade.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6049029"/>
            <a:ext cx="9144000" cy="817494"/>
          </a:xfrm>
          <a:prstGeom prst="rect">
            <a:avLst/>
          </a:prstGeom>
        </p:spPr>
      </p:pic>
      <p:sp>
        <p:nvSpPr>
          <p:cNvPr id="2" name="Title 1"/>
          <p:cNvSpPr>
            <a:spLocks noGrp="1"/>
          </p:cNvSpPr>
          <p:nvPr>
            <p:ph type="title"/>
          </p:nvPr>
        </p:nvSpPr>
        <p:spPr>
          <a:xfrm>
            <a:off x="457201" y="0"/>
            <a:ext cx="8229600" cy="1081760"/>
          </a:xfrm>
        </p:spPr>
        <p:txBody>
          <a:bodyPr anchor="ctr" anchorCtr="0"/>
          <a:lstStyle>
            <a:lvl1pPr>
              <a:defRPr sz="2800">
                <a:solidFill>
                  <a:schemeClr val="accent1"/>
                </a:solidFill>
              </a:defRPr>
            </a:lvl1pPr>
          </a:lstStyle>
          <a:p>
            <a:r>
              <a:rPr lang="en-GB" dirty="0" smtClean="0"/>
              <a:t>Click to edit Master title style</a:t>
            </a:r>
            <a:endParaRPr lang="en-GB" dirty="0"/>
          </a:p>
        </p:txBody>
      </p:sp>
      <p:sp>
        <p:nvSpPr>
          <p:cNvPr id="8" name="Text Placeholder 2"/>
          <p:cNvSpPr>
            <a:spLocks noGrp="1"/>
          </p:cNvSpPr>
          <p:nvPr>
            <p:ph idx="1"/>
          </p:nvPr>
        </p:nvSpPr>
        <p:spPr>
          <a:xfrm>
            <a:off x="457200" y="1340442"/>
            <a:ext cx="8229600" cy="4785722"/>
          </a:xfrm>
          <a:prstGeom prst="rect">
            <a:avLst/>
          </a:prstGeom>
        </p:spPr>
        <p:txBody>
          <a:bodyPr vert="horz" lIns="91440" tIns="45720" rIns="91440" bIns="45720" rtlCol="0">
            <a:normAutofit/>
          </a:bodyPr>
          <a:lstStyle>
            <a:lvl1pPr>
              <a:buClr>
                <a:schemeClr val="tx2"/>
              </a:buClr>
              <a:defRPr sz="2200">
                <a:solidFill>
                  <a:schemeClr val="tx1"/>
                </a:solidFill>
              </a:defRPr>
            </a:lvl1pPr>
            <a:lvl2pPr>
              <a:buClr>
                <a:schemeClr val="bg2"/>
              </a:buClr>
              <a:defRPr sz="2200">
                <a:solidFill>
                  <a:schemeClr val="tx1"/>
                </a:solidFill>
              </a:defRPr>
            </a:lvl2pPr>
            <a:lvl3pPr>
              <a:buClr>
                <a:schemeClr val="bg2"/>
              </a:buClr>
              <a:defRPr sz="2200">
                <a:solidFill>
                  <a:schemeClr val="tx1"/>
                </a:solidFill>
              </a:defRPr>
            </a:lvl3pPr>
          </a:lstStyle>
          <a:p>
            <a:pPr lvl="0"/>
            <a:r>
              <a:rPr lang="en-GB" dirty="0" smtClean="0"/>
              <a:t>Click to edit Master text styles</a:t>
            </a:r>
          </a:p>
          <a:p>
            <a:pPr lvl="1"/>
            <a:r>
              <a:rPr lang="en-GB" dirty="0" smtClean="0"/>
              <a:t>Second level</a:t>
            </a:r>
          </a:p>
          <a:p>
            <a:pPr lvl="2"/>
            <a:r>
              <a:rPr lang="en-GB" dirty="0" smtClean="0"/>
              <a:t>Third </a:t>
            </a:r>
            <a:r>
              <a:rPr lang="en-GB" noProof="0" dirty="0" smtClean="0"/>
              <a:t>level</a:t>
            </a:r>
          </a:p>
        </p:txBody>
      </p:sp>
      <p:cxnSp>
        <p:nvCxnSpPr>
          <p:cNvPr id="13" name="Straight Connector 12"/>
          <p:cNvCxnSpPr/>
          <p:nvPr userDrawn="1"/>
        </p:nvCxnSpPr>
        <p:spPr>
          <a:xfrm>
            <a:off x="0" y="1057843"/>
            <a:ext cx="8889738" cy="0"/>
          </a:xfrm>
          <a:prstGeom prst="line">
            <a:avLst/>
          </a:prstGeom>
          <a:ln w="63500">
            <a:gradFill flip="none" rotWithShape="1">
              <a:gsLst>
                <a:gs pos="1000">
                  <a:schemeClr val="bg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sp>
        <p:nvSpPr>
          <p:cNvPr id="9" name="Footer Placeholder 4"/>
          <p:cNvSpPr>
            <a:spLocks noGrp="1"/>
          </p:cNvSpPr>
          <p:nvPr>
            <p:ph type="ftr" sz="quarter" idx="3"/>
          </p:nvPr>
        </p:nvSpPr>
        <p:spPr>
          <a:xfrm>
            <a:off x="457199" y="6329599"/>
            <a:ext cx="6302244" cy="365125"/>
          </a:xfrm>
          <a:prstGeom prst="rect">
            <a:avLst/>
          </a:prstGeom>
        </p:spPr>
        <p:txBody>
          <a:bodyPr vert="horz" lIns="91440" tIns="45720" rIns="91440" bIns="45720" rtlCol="0" anchor="ctr"/>
          <a:lstStyle>
            <a:lvl1pPr algn="l">
              <a:defRPr sz="1000">
                <a:solidFill>
                  <a:schemeClr val="bg1"/>
                </a:solidFill>
                <a:latin typeface="Tahoma"/>
                <a:cs typeface="Tahoma"/>
              </a:defRPr>
            </a:lvl1pPr>
          </a:lstStyle>
          <a:p>
            <a:r>
              <a:rPr lang="en-GB" dirty="0" smtClean="0"/>
              <a:t>Module C5 – Sphere and its four companions</a:t>
            </a:r>
          </a:p>
          <a:p>
            <a:r>
              <a:rPr lang="en-GB" dirty="0" smtClean="0"/>
              <a:t>Sphere Training Package 2015</a:t>
            </a:r>
          </a:p>
        </p:txBody>
      </p:sp>
    </p:spTree>
    <p:extLst>
      <p:ext uri="{BB962C8B-B14F-4D97-AF65-F5344CB8AC3E}">
        <p14:creationId xmlns:p14="http://schemas.microsoft.com/office/powerpoint/2010/main" val="47193511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Footer only">
    <p:spTree>
      <p:nvGrpSpPr>
        <p:cNvPr id="1" name=""/>
        <p:cNvGrpSpPr/>
        <p:nvPr/>
      </p:nvGrpSpPr>
      <p:grpSpPr>
        <a:xfrm>
          <a:off x="0" y="0"/>
          <a:ext cx="0" cy="0"/>
          <a:chOff x="0" y="0"/>
          <a:chExt cx="0" cy="0"/>
        </a:xfrm>
      </p:grpSpPr>
      <p:pic>
        <p:nvPicPr>
          <p:cNvPr id="4" name="Picture 3" descr="bottom-curve-fad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049029"/>
            <a:ext cx="9144000" cy="817494"/>
          </a:xfrm>
          <a:prstGeom prst="rect">
            <a:avLst/>
          </a:prstGeom>
        </p:spPr>
      </p:pic>
      <p:sp>
        <p:nvSpPr>
          <p:cNvPr id="3" name="Footer Placeholder 2"/>
          <p:cNvSpPr>
            <a:spLocks noGrp="1"/>
          </p:cNvSpPr>
          <p:nvPr>
            <p:ph type="ftr" sz="quarter" idx="10"/>
          </p:nvPr>
        </p:nvSpPr>
        <p:spPr/>
        <p:txBody>
          <a:bodyPr/>
          <a:lstStyle>
            <a:lvl1pPr>
              <a:defRPr>
                <a:solidFill>
                  <a:srgbClr val="FFFFFF"/>
                </a:solidFill>
              </a:defRPr>
            </a:lvl1pPr>
          </a:lstStyle>
          <a:p>
            <a:r>
              <a:rPr lang="en-GB" dirty="0" smtClean="0"/>
              <a:t>Module C5 – Sphere and its four companions</a:t>
            </a:r>
          </a:p>
          <a:p>
            <a:r>
              <a:rPr lang="en-GB" dirty="0" smtClean="0"/>
              <a:t>Sphere Training Package 2015</a:t>
            </a:r>
          </a:p>
        </p:txBody>
      </p:sp>
    </p:spTree>
    <p:extLst>
      <p:ext uri="{BB962C8B-B14F-4D97-AF65-F5344CB8AC3E}">
        <p14:creationId xmlns:p14="http://schemas.microsoft.com/office/powerpoint/2010/main" val="52753388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1" y="0"/>
            <a:ext cx="8229600" cy="1081760"/>
          </a:xfrm>
          <a:prstGeom prst="rect">
            <a:avLst/>
          </a:prstGeom>
          <a:noFill/>
        </p:spPr>
        <p:txBody>
          <a:bodyPr vert="horz" lIns="72000" tIns="36000" rIns="72000" bIns="36000" rtlCol="0" anchor="ctr" anchorCtr="0">
            <a:noAutofit/>
          </a:bodyPr>
          <a:lstStyle/>
          <a:p>
            <a:r>
              <a:rPr lang="en-GB" dirty="0" smtClean="0"/>
              <a:t>Click to edit </a:t>
            </a:r>
            <a:r>
              <a:rPr lang="en-GB" noProof="0" dirty="0" smtClean="0"/>
              <a:t>Master</a:t>
            </a:r>
            <a:r>
              <a:rPr lang="en-GB" dirty="0" smtClean="0"/>
              <a:t> title style</a:t>
            </a:r>
            <a:endParaRPr lang="en-GB" dirty="0"/>
          </a:p>
        </p:txBody>
      </p:sp>
      <p:sp>
        <p:nvSpPr>
          <p:cNvPr id="3" name="Text Placeholder 2"/>
          <p:cNvSpPr>
            <a:spLocks noGrp="1"/>
          </p:cNvSpPr>
          <p:nvPr>
            <p:ph type="body" idx="1"/>
          </p:nvPr>
        </p:nvSpPr>
        <p:spPr>
          <a:xfrm>
            <a:off x="457200" y="1352200"/>
            <a:ext cx="8229600" cy="4785722"/>
          </a:xfrm>
          <a:prstGeom prst="rect">
            <a:avLst/>
          </a:prstGeom>
        </p:spPr>
        <p:txBody>
          <a:bodyPr vert="horz" lIns="91440" tIns="45720" rIns="91440" bIns="45720" rtlCol="0">
            <a:noAutofit/>
          </a:bodyPr>
          <a:lstStyle/>
          <a:p>
            <a:pPr lvl="0"/>
            <a:r>
              <a:rPr lang="en-GB" dirty="0" smtClean="0"/>
              <a:t>Click to edit Master text s</a:t>
            </a:r>
            <a:r>
              <a:rPr lang="en-GB" noProof="0" dirty="0" err="1" smtClean="0"/>
              <a:t>tyles</a:t>
            </a:r>
            <a:endParaRPr lang="en-GB" noProof="0" dirty="0" smtClean="0"/>
          </a:p>
          <a:p>
            <a:pPr lvl="1"/>
            <a:r>
              <a:rPr lang="en-GB" noProof="0" dirty="0" smtClean="0"/>
              <a:t>Second level</a:t>
            </a:r>
          </a:p>
          <a:p>
            <a:pPr lvl="2"/>
            <a:r>
              <a:rPr lang="en-GB" noProof="0" dirty="0" smtClean="0"/>
              <a:t>Third level</a:t>
            </a:r>
          </a:p>
        </p:txBody>
      </p:sp>
      <p:sp>
        <p:nvSpPr>
          <p:cNvPr id="5" name="Footer Placeholder 4"/>
          <p:cNvSpPr>
            <a:spLocks noGrp="1"/>
          </p:cNvSpPr>
          <p:nvPr>
            <p:ph type="ftr" sz="quarter" idx="3"/>
          </p:nvPr>
        </p:nvSpPr>
        <p:spPr>
          <a:xfrm>
            <a:off x="457199" y="6329599"/>
            <a:ext cx="6302244" cy="365125"/>
          </a:xfrm>
          <a:prstGeom prst="rect">
            <a:avLst/>
          </a:prstGeom>
        </p:spPr>
        <p:txBody>
          <a:bodyPr vert="horz" lIns="91440" tIns="45720" rIns="91440" bIns="45720" rtlCol="0" anchor="ctr"/>
          <a:lstStyle>
            <a:lvl1pPr algn="l">
              <a:defRPr sz="1000">
                <a:solidFill>
                  <a:srgbClr val="004386"/>
                </a:solidFill>
                <a:latin typeface="Tahoma"/>
                <a:cs typeface="Tahoma"/>
              </a:defRPr>
            </a:lvl1pPr>
          </a:lstStyle>
          <a:p>
            <a:r>
              <a:rPr lang="en-GB" dirty="0" smtClean="0"/>
              <a:t>Module C5 – Sphere and its four companions</a:t>
            </a:r>
          </a:p>
          <a:p>
            <a:r>
              <a:rPr lang="en-GB" dirty="0" smtClean="0"/>
              <a:t>Sphere Training Package 2015</a:t>
            </a:r>
          </a:p>
        </p:txBody>
      </p:sp>
    </p:spTree>
    <p:extLst>
      <p:ext uri="{BB962C8B-B14F-4D97-AF65-F5344CB8AC3E}">
        <p14:creationId xmlns:p14="http://schemas.microsoft.com/office/powerpoint/2010/main" val="17754815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hf sldNum="0" hdr="0" dt="0"/>
  <p:txStyles>
    <p:titleStyle>
      <a:lvl1pPr algn="l" defTabSz="457200" rtl="0" eaLnBrk="1" latinLnBrk="0" hangingPunct="1">
        <a:lnSpc>
          <a:spcPct val="100000"/>
        </a:lnSpc>
        <a:spcBef>
          <a:spcPct val="0"/>
        </a:spcBef>
        <a:buNone/>
        <a:defRPr sz="2800" b="1" kern="1200">
          <a:solidFill>
            <a:schemeClr val="tx2"/>
          </a:solidFill>
          <a:latin typeface="Tahoma"/>
          <a:ea typeface="+mj-ea"/>
          <a:cs typeface="Tahoma"/>
        </a:defRPr>
      </a:lvl1pPr>
    </p:titleStyle>
    <p:bodyStyle>
      <a:lvl1pPr marL="0" indent="0" algn="l" defTabSz="457200" rtl="0" eaLnBrk="1" latinLnBrk="0" hangingPunct="1">
        <a:spcBef>
          <a:spcPct val="20000"/>
        </a:spcBef>
        <a:buClr>
          <a:schemeClr val="tx2"/>
        </a:buClr>
        <a:buFontTx/>
        <a:buNone/>
        <a:defRPr sz="2200" kern="1200">
          <a:solidFill>
            <a:srgbClr val="004386"/>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4386"/>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4386"/>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957854" y="6104352"/>
            <a:ext cx="4606304" cy="338554"/>
          </a:xfrm>
          <a:prstGeom prst="rect">
            <a:avLst/>
          </a:prstGeom>
          <a:noFill/>
        </p:spPr>
        <p:txBody>
          <a:bodyPr wrap="square" rtlCol="0">
            <a:spAutoFit/>
          </a:bodyPr>
          <a:lstStyle/>
          <a:p>
            <a:r>
              <a:rPr lang="en-GB" sz="1600" dirty="0">
                <a:solidFill>
                  <a:schemeClr val="bg1"/>
                </a:solidFill>
                <a:latin typeface="Tahoma"/>
                <a:cs typeface="Tahoma"/>
              </a:rPr>
              <a:t>Module </a:t>
            </a:r>
            <a:r>
              <a:rPr lang="en-GB" sz="1600" dirty="0" smtClean="0">
                <a:solidFill>
                  <a:schemeClr val="bg1"/>
                </a:solidFill>
                <a:latin typeface="Tahoma"/>
                <a:cs typeface="Tahoma"/>
              </a:rPr>
              <a:t>C5 </a:t>
            </a:r>
            <a:r>
              <a:rPr lang="en-GB" sz="1600" dirty="0">
                <a:solidFill>
                  <a:schemeClr val="bg1"/>
                </a:solidFill>
                <a:latin typeface="Tahoma"/>
                <a:cs typeface="Tahoma"/>
              </a:rPr>
              <a:t>– </a:t>
            </a:r>
            <a:r>
              <a:rPr lang="en-GB" sz="1600" dirty="0" smtClean="0">
                <a:solidFill>
                  <a:schemeClr val="bg1"/>
                </a:solidFill>
                <a:latin typeface="Tahoma"/>
                <a:cs typeface="Tahoma"/>
              </a:rPr>
              <a:t>Sphere </a:t>
            </a:r>
            <a:r>
              <a:rPr lang="en-GB" sz="1600" dirty="0">
                <a:solidFill>
                  <a:schemeClr val="bg1"/>
                </a:solidFill>
                <a:latin typeface="Tahoma"/>
                <a:cs typeface="Tahoma"/>
              </a:rPr>
              <a:t>Training Package </a:t>
            </a:r>
            <a:r>
              <a:rPr lang="en-GB" sz="1600" dirty="0" smtClean="0">
                <a:solidFill>
                  <a:schemeClr val="bg1"/>
                </a:solidFill>
                <a:latin typeface="Tahoma"/>
                <a:cs typeface="Tahoma"/>
              </a:rPr>
              <a:t>2015</a:t>
            </a:r>
            <a:endParaRPr lang="en-GB" sz="1600" dirty="0">
              <a:solidFill>
                <a:schemeClr val="bg1"/>
              </a:solidFill>
              <a:latin typeface="Tahoma"/>
              <a:cs typeface="Tahoma"/>
            </a:endParaRPr>
          </a:p>
        </p:txBody>
      </p:sp>
      <p:sp>
        <p:nvSpPr>
          <p:cNvPr id="6" name="TextBox 5"/>
          <p:cNvSpPr txBox="1"/>
          <p:nvPr/>
        </p:nvSpPr>
        <p:spPr>
          <a:xfrm>
            <a:off x="1517254" y="2388016"/>
            <a:ext cx="6111628" cy="473976"/>
          </a:xfrm>
          <a:prstGeom prst="rect">
            <a:avLst/>
          </a:prstGeom>
          <a:noFill/>
        </p:spPr>
        <p:txBody>
          <a:bodyPr wrap="square" lIns="0" tIns="0" rIns="0" bIns="0" rtlCol="0">
            <a:spAutoFit/>
          </a:bodyPr>
          <a:lstStyle/>
          <a:p>
            <a:pPr algn="ctr">
              <a:lnSpc>
                <a:spcPct val="110000"/>
              </a:lnSpc>
            </a:pPr>
            <a:r>
              <a:rPr lang="en-GB" sz="2800" b="1" dirty="0" smtClean="0">
                <a:solidFill>
                  <a:schemeClr val="tx2"/>
                </a:solidFill>
                <a:latin typeface="Tahoma"/>
                <a:cs typeface="Tahoma"/>
              </a:rPr>
              <a:t>Sphere </a:t>
            </a:r>
            <a:r>
              <a:rPr lang="en-GB" sz="2800" b="1" dirty="0">
                <a:solidFill>
                  <a:schemeClr val="tx2"/>
                </a:solidFill>
                <a:latin typeface="Tahoma"/>
                <a:cs typeface="Tahoma"/>
              </a:rPr>
              <a:t>and its </a:t>
            </a:r>
            <a:r>
              <a:rPr lang="en-GB" sz="2800" b="1" dirty="0" smtClean="0">
                <a:solidFill>
                  <a:schemeClr val="tx2"/>
                </a:solidFill>
                <a:latin typeface="Tahoma"/>
                <a:cs typeface="Tahoma"/>
              </a:rPr>
              <a:t>five </a:t>
            </a:r>
            <a:r>
              <a:rPr lang="en-GB" sz="2800" b="1" dirty="0">
                <a:solidFill>
                  <a:schemeClr val="tx2"/>
                </a:solidFill>
                <a:latin typeface="Tahoma"/>
                <a:cs typeface="Tahoma"/>
              </a:rPr>
              <a:t>companions</a:t>
            </a:r>
          </a:p>
        </p:txBody>
      </p:sp>
      <p:pic>
        <p:nvPicPr>
          <p:cNvPr id="9" name="Picture 8" descr="Sphere-Project-Logo-Standard-No-Tagline-RGB.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86655" y="523525"/>
            <a:ext cx="2739825" cy="1109629"/>
          </a:xfrm>
          <a:prstGeom prst="rect">
            <a:avLst/>
          </a:prstGeom>
        </p:spPr>
      </p:pic>
      <p:sp>
        <p:nvSpPr>
          <p:cNvPr id="7" name="Title 1"/>
          <p:cNvSpPr txBox="1">
            <a:spLocks/>
          </p:cNvSpPr>
          <p:nvPr/>
        </p:nvSpPr>
        <p:spPr>
          <a:xfrm>
            <a:off x="1704783" y="4052922"/>
            <a:ext cx="5736579" cy="1180338"/>
          </a:xfrm>
          <a:prstGeom prst="rect">
            <a:avLst/>
          </a:prstGeom>
          <a:noFill/>
        </p:spPr>
        <p:txBody>
          <a:bodyPr anchor="t" anchorCtr="0">
            <a:noAutofit/>
          </a:bodyPr>
          <a:lstStyle>
            <a:lvl1pPr algn="ctr" defTabSz="457200" rtl="0" eaLnBrk="1" latinLnBrk="0" hangingPunct="1">
              <a:lnSpc>
                <a:spcPct val="90000"/>
              </a:lnSpc>
              <a:spcBef>
                <a:spcPct val="0"/>
              </a:spcBef>
              <a:buNone/>
              <a:defRPr sz="4000" b="1" kern="1200" baseline="0">
                <a:solidFill>
                  <a:schemeClr val="bg2"/>
                </a:solidFill>
                <a:latin typeface="+mj-lt"/>
                <a:ea typeface="+mj-ea"/>
                <a:cs typeface="Lucida Sans Regular"/>
              </a:defRPr>
            </a:lvl1pPr>
          </a:lstStyle>
          <a:p>
            <a:pPr>
              <a:lnSpc>
                <a:spcPct val="100000"/>
              </a:lnSpc>
            </a:pPr>
            <a:r>
              <a:rPr lang="en-GB" sz="2400" b="0" i="1" dirty="0">
                <a:solidFill>
                  <a:schemeClr val="accent1"/>
                </a:solidFill>
                <a:latin typeface="Tahoma"/>
                <a:cs typeface="Tahoma"/>
              </a:rPr>
              <a:t>Who are they and how do they complement each other?</a:t>
            </a:r>
          </a:p>
        </p:txBody>
      </p:sp>
    </p:spTree>
    <p:extLst>
      <p:ext uri="{BB962C8B-B14F-4D97-AF65-F5344CB8AC3E}">
        <p14:creationId xmlns:p14="http://schemas.microsoft.com/office/powerpoint/2010/main" val="340790253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Group 25"/>
          <p:cNvGrpSpPr/>
          <p:nvPr/>
        </p:nvGrpSpPr>
        <p:grpSpPr>
          <a:xfrm>
            <a:off x="515264" y="1186550"/>
            <a:ext cx="8082933" cy="4726213"/>
            <a:chOff x="515264" y="1186550"/>
            <a:chExt cx="8082933" cy="4726213"/>
          </a:xfrm>
        </p:grpSpPr>
        <p:sp>
          <p:nvSpPr>
            <p:cNvPr id="23" name="Oval 22"/>
            <p:cNvSpPr/>
            <p:nvPr/>
          </p:nvSpPr>
          <p:spPr>
            <a:xfrm>
              <a:off x="515264" y="1186550"/>
              <a:ext cx="8082933" cy="4726213"/>
            </a:xfrm>
            <a:prstGeom prst="ellipse">
              <a:avLst/>
            </a:prstGeom>
            <a:solidFill>
              <a:schemeClr val="bg2"/>
            </a:solidFill>
            <a:ln w="635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7" name="Oval 6"/>
            <p:cNvSpPr/>
            <p:nvPr/>
          </p:nvSpPr>
          <p:spPr>
            <a:xfrm>
              <a:off x="701373" y="1275799"/>
              <a:ext cx="7710714" cy="4547715"/>
            </a:xfrm>
            <a:prstGeom prst="ellipse">
              <a:avLst/>
            </a:prstGeom>
            <a:solidFill>
              <a:schemeClr val="bg2">
                <a:lumMod val="20000"/>
                <a:lumOff val="80000"/>
              </a:schemeClr>
            </a:solidFill>
            <a:ln w="63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pic>
          <p:nvPicPr>
            <p:cNvPr id="6" name="Picture 5" descr="INEE-cover.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9108" y="2928681"/>
              <a:ext cx="826209" cy="1260000"/>
            </a:xfrm>
            <a:prstGeom prst="rect">
              <a:avLst/>
            </a:prstGeom>
          </p:spPr>
        </p:pic>
        <p:pic>
          <p:nvPicPr>
            <p:cNvPr id="14" name="Picture 13" descr="LEGS-handbook-cover-new-edition.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85968" y="2936599"/>
              <a:ext cx="894375" cy="1260000"/>
            </a:xfrm>
            <a:prstGeom prst="rect">
              <a:avLst/>
            </a:prstGeom>
          </p:spPr>
        </p:pic>
        <p:pic>
          <p:nvPicPr>
            <p:cNvPr id="15" name="Picture 14" descr="CPMS-cover.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75961" y="4511820"/>
              <a:ext cx="838144" cy="1260000"/>
            </a:xfrm>
            <a:prstGeom prst="rect">
              <a:avLst/>
            </a:prstGeom>
          </p:spPr>
        </p:pic>
        <p:pic>
          <p:nvPicPr>
            <p:cNvPr id="24" name="Picture 23" descr="MERS.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113222" y="1394395"/>
              <a:ext cx="889322" cy="1260000"/>
            </a:xfrm>
            <a:prstGeom prst="rect">
              <a:avLst/>
            </a:prstGeom>
          </p:spPr>
        </p:pic>
        <p:pic>
          <p:nvPicPr>
            <p:cNvPr id="25" name="Picture 24" descr="Sphere-Handbook-cover.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109898" y="2914170"/>
              <a:ext cx="891489" cy="1260000"/>
            </a:xfrm>
            <a:prstGeom prst="rect">
              <a:avLst/>
            </a:prstGeom>
          </p:spPr>
        </p:pic>
      </p:grpSp>
      <p:sp>
        <p:nvSpPr>
          <p:cNvPr id="2" name="Title 1"/>
          <p:cNvSpPr>
            <a:spLocks noGrp="1"/>
          </p:cNvSpPr>
          <p:nvPr>
            <p:ph type="title"/>
          </p:nvPr>
        </p:nvSpPr>
        <p:spPr/>
        <p:txBody>
          <a:bodyPr/>
          <a:lstStyle/>
          <a:p>
            <a:r>
              <a:rPr lang="en-GB" dirty="0"/>
              <a:t>Sphere and its </a:t>
            </a:r>
            <a:r>
              <a:rPr lang="en-GB" dirty="0" smtClean="0"/>
              <a:t>five companions</a:t>
            </a:r>
            <a:endParaRPr lang="en-GB" dirty="0"/>
          </a:p>
        </p:txBody>
      </p:sp>
      <p:sp>
        <p:nvSpPr>
          <p:cNvPr id="4" name="Footer Placeholder 3"/>
          <p:cNvSpPr>
            <a:spLocks noGrp="1"/>
          </p:cNvSpPr>
          <p:nvPr>
            <p:ph type="ftr" sz="quarter" idx="3"/>
          </p:nvPr>
        </p:nvSpPr>
        <p:spPr/>
        <p:txBody>
          <a:bodyPr/>
          <a:lstStyle/>
          <a:p>
            <a:r>
              <a:rPr lang="en-GB" dirty="0" smtClean="0"/>
              <a:t>Module C5 – Sphere and its four companions</a:t>
            </a:r>
          </a:p>
          <a:p>
            <a:r>
              <a:rPr lang="en-GB" dirty="0" smtClean="0"/>
              <a:t>Sphere Training Package 2015</a:t>
            </a:r>
          </a:p>
        </p:txBody>
      </p:sp>
      <p:sp>
        <p:nvSpPr>
          <p:cNvPr id="16" name="Content Placeholder 2"/>
          <p:cNvSpPr txBox="1">
            <a:spLocks/>
          </p:cNvSpPr>
          <p:nvPr/>
        </p:nvSpPr>
        <p:spPr>
          <a:xfrm>
            <a:off x="3164746" y="1695478"/>
            <a:ext cx="971097" cy="391672"/>
          </a:xfrm>
          <a:prstGeom prst="rect">
            <a:avLst/>
          </a:prstGeom>
          <a:noFill/>
          <a:ln w="12700">
            <a:noFill/>
          </a:ln>
        </p:spPr>
        <p:style>
          <a:lnRef idx="2">
            <a:schemeClr val="accent1"/>
          </a:lnRef>
          <a:fillRef idx="1">
            <a:schemeClr val="lt1"/>
          </a:fillRef>
          <a:effectRef idx="0">
            <a:schemeClr val="accent1"/>
          </a:effectRef>
          <a:fontRef idx="minor">
            <a:schemeClr val="dk1"/>
          </a:fontRef>
        </p:style>
        <p:txBody>
          <a:bodyPr vert="horz" lIns="91440" tIns="45720" rIns="91440" bIns="45720" rtlCol="0" anchor="ctr" anchorCtr="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a:r>
              <a:rPr lang="en-GB" sz="1400" b="1" dirty="0" smtClean="0">
                <a:solidFill>
                  <a:schemeClr val="tx2"/>
                </a:solidFill>
              </a:rPr>
              <a:t>MERS</a:t>
            </a:r>
          </a:p>
        </p:txBody>
      </p:sp>
      <p:sp>
        <p:nvSpPr>
          <p:cNvPr id="17" name="Content Placeholder 2"/>
          <p:cNvSpPr txBox="1">
            <a:spLocks/>
          </p:cNvSpPr>
          <p:nvPr/>
        </p:nvSpPr>
        <p:spPr>
          <a:xfrm>
            <a:off x="6019098" y="3174927"/>
            <a:ext cx="784780" cy="391672"/>
          </a:xfrm>
          <a:prstGeom prst="rect">
            <a:avLst/>
          </a:prstGeom>
          <a:noFill/>
          <a:ln w="12700">
            <a:noFill/>
          </a:ln>
        </p:spPr>
        <p:style>
          <a:lnRef idx="2">
            <a:schemeClr val="accent1"/>
          </a:lnRef>
          <a:fillRef idx="1">
            <a:schemeClr val="lt1"/>
          </a:fillRef>
          <a:effectRef idx="0">
            <a:schemeClr val="accent1"/>
          </a:effectRef>
          <a:fontRef idx="minor">
            <a:schemeClr val="dk1"/>
          </a:fontRef>
        </p:style>
        <p:txBody>
          <a:bodyPr vert="horz" lIns="91440" tIns="45720" rIns="91440" bIns="45720" rtlCol="0" anchor="ctr" anchorCtr="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a:r>
              <a:rPr lang="en-GB" sz="1400" b="1" dirty="0" smtClean="0">
                <a:solidFill>
                  <a:schemeClr val="tx2"/>
                </a:solidFill>
              </a:rPr>
              <a:t>LEGS</a:t>
            </a:r>
          </a:p>
        </p:txBody>
      </p:sp>
      <p:sp>
        <p:nvSpPr>
          <p:cNvPr id="18" name="Content Placeholder 2"/>
          <p:cNvSpPr txBox="1">
            <a:spLocks/>
          </p:cNvSpPr>
          <p:nvPr/>
        </p:nvSpPr>
        <p:spPr>
          <a:xfrm>
            <a:off x="714328" y="3174927"/>
            <a:ext cx="784780" cy="391672"/>
          </a:xfrm>
          <a:prstGeom prst="rect">
            <a:avLst/>
          </a:prstGeom>
          <a:noFill/>
          <a:ln w="12700">
            <a:noFill/>
          </a:ln>
        </p:spPr>
        <p:style>
          <a:lnRef idx="2">
            <a:schemeClr val="accent1"/>
          </a:lnRef>
          <a:fillRef idx="1">
            <a:schemeClr val="lt1"/>
          </a:fillRef>
          <a:effectRef idx="0">
            <a:schemeClr val="accent1"/>
          </a:effectRef>
          <a:fontRef idx="minor">
            <a:schemeClr val="dk1"/>
          </a:fontRef>
        </p:style>
        <p:txBody>
          <a:bodyPr vert="horz" lIns="91440" tIns="45720" rIns="91440" bIns="45720" rtlCol="0" anchor="ctr" anchorCtr="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a:r>
              <a:rPr lang="en-GB" sz="1400" b="1" dirty="0" smtClean="0">
                <a:solidFill>
                  <a:schemeClr val="tx2"/>
                </a:solidFill>
              </a:rPr>
              <a:t>INEE</a:t>
            </a:r>
          </a:p>
        </p:txBody>
      </p:sp>
      <p:sp>
        <p:nvSpPr>
          <p:cNvPr id="19" name="Content Placeholder 2"/>
          <p:cNvSpPr txBox="1">
            <a:spLocks/>
          </p:cNvSpPr>
          <p:nvPr/>
        </p:nvSpPr>
        <p:spPr>
          <a:xfrm>
            <a:off x="2136573" y="4693069"/>
            <a:ext cx="971097" cy="391672"/>
          </a:xfrm>
          <a:prstGeom prst="rect">
            <a:avLst/>
          </a:prstGeom>
          <a:noFill/>
          <a:ln w="12700">
            <a:noFill/>
          </a:ln>
        </p:spPr>
        <p:style>
          <a:lnRef idx="2">
            <a:schemeClr val="accent1"/>
          </a:lnRef>
          <a:fillRef idx="1">
            <a:schemeClr val="lt1"/>
          </a:fillRef>
          <a:effectRef idx="0">
            <a:schemeClr val="accent1"/>
          </a:effectRef>
          <a:fontRef idx="minor">
            <a:schemeClr val="dk1"/>
          </a:fontRef>
        </p:style>
        <p:txBody>
          <a:bodyPr vert="horz" lIns="91440" tIns="45720" rIns="91440" bIns="45720" rtlCol="0" anchor="ctr" anchorCtr="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a:r>
              <a:rPr lang="en-GB" sz="1400" b="1" dirty="0" smtClean="0">
                <a:solidFill>
                  <a:schemeClr val="tx2"/>
                </a:solidFill>
              </a:rPr>
              <a:t>CPMS</a:t>
            </a:r>
          </a:p>
        </p:txBody>
      </p:sp>
      <p:sp>
        <p:nvSpPr>
          <p:cNvPr id="20" name="Content Placeholder 2"/>
          <p:cNvSpPr txBox="1">
            <a:spLocks/>
          </p:cNvSpPr>
          <p:nvPr/>
        </p:nvSpPr>
        <p:spPr>
          <a:xfrm>
            <a:off x="3164746" y="3065263"/>
            <a:ext cx="971097" cy="815432"/>
          </a:xfrm>
          <a:prstGeom prst="rect">
            <a:avLst/>
          </a:prstGeom>
          <a:noFill/>
          <a:ln w="12700">
            <a:noFill/>
          </a:ln>
        </p:spPr>
        <p:style>
          <a:lnRef idx="2">
            <a:schemeClr val="accent1"/>
          </a:lnRef>
          <a:fillRef idx="1">
            <a:schemeClr val="lt1"/>
          </a:fillRef>
          <a:effectRef idx="0">
            <a:schemeClr val="accent1"/>
          </a:effectRef>
          <a:fontRef idx="minor">
            <a:schemeClr val="dk1"/>
          </a:fontRef>
        </p:style>
        <p:txBody>
          <a:bodyPr vert="horz" lIns="91440" tIns="45720" rIns="91440" bIns="45720" rtlCol="0" anchor="ctr" anchorCtr="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a:r>
              <a:rPr lang="en-GB" sz="1400" b="1" dirty="0">
                <a:solidFill>
                  <a:schemeClr val="tx2"/>
                </a:solidFill>
              </a:rPr>
              <a:t>The </a:t>
            </a:r>
            <a:endParaRPr lang="en-GB" sz="1400" b="1" dirty="0" smtClean="0">
              <a:solidFill>
                <a:schemeClr val="tx2"/>
              </a:solidFill>
            </a:endParaRPr>
          </a:p>
          <a:p>
            <a:pPr algn="r"/>
            <a:r>
              <a:rPr lang="en-GB" sz="1400" b="1" dirty="0" smtClean="0">
                <a:solidFill>
                  <a:schemeClr val="tx2"/>
                </a:solidFill>
              </a:rPr>
              <a:t>Sphere </a:t>
            </a:r>
            <a:r>
              <a:rPr lang="en-GB" sz="1400" b="1" dirty="0">
                <a:solidFill>
                  <a:schemeClr val="tx2"/>
                </a:solidFill>
              </a:rPr>
              <a:t>Project</a:t>
            </a:r>
          </a:p>
        </p:txBody>
      </p:sp>
      <p:sp>
        <p:nvSpPr>
          <p:cNvPr id="21" name="Content Placeholder 5"/>
          <p:cNvSpPr>
            <a:spLocks noGrp="1"/>
          </p:cNvSpPr>
          <p:nvPr/>
        </p:nvSpPr>
        <p:spPr>
          <a:xfrm>
            <a:off x="6957740" y="6197143"/>
            <a:ext cx="2263262" cy="243392"/>
          </a:xfrm>
          <a:prstGeom prst="rect">
            <a:avLst/>
          </a:prstGeom>
        </p:spPr>
        <p:txBody>
          <a:bodyPr vert="horz" wrap="square" lIns="91440" tIns="45720" rIns="91440" bIns="45720" rtlCol="0">
            <a:noAutofit/>
          </a:bodyPr>
          <a:lstStyle/>
          <a:p>
            <a:pPr algn="r">
              <a:spcBef>
                <a:spcPts val="215"/>
              </a:spcBef>
              <a:spcAft>
                <a:spcPts val="0"/>
              </a:spcAft>
            </a:pPr>
            <a:r>
              <a:rPr lang="en-GB" sz="800" i="1" dirty="0">
                <a:solidFill>
                  <a:srgbClr val="000000"/>
                </a:solidFill>
                <a:latin typeface="Tahoma"/>
                <a:ea typeface="ＭＳ 明朝"/>
                <a:cs typeface="Times New Roman"/>
              </a:rPr>
              <a:t>© Robert Sylvie, de </a:t>
            </a:r>
            <a:r>
              <a:rPr lang="en-GB" sz="800" i="1" dirty="0" err="1">
                <a:solidFill>
                  <a:srgbClr val="000000"/>
                </a:solidFill>
                <a:latin typeface="Tahoma"/>
                <a:ea typeface="ＭＳ 明朝"/>
                <a:cs typeface="Times New Roman"/>
              </a:rPr>
              <a:t>Valon</a:t>
            </a:r>
            <a:r>
              <a:rPr lang="en-GB" sz="800" i="1" dirty="0">
                <a:solidFill>
                  <a:srgbClr val="000000"/>
                </a:solidFill>
                <a:latin typeface="Tahoma"/>
                <a:ea typeface="ＭＳ 明朝"/>
                <a:cs typeface="Times New Roman"/>
              </a:rPr>
              <a:t> Astrid 2014</a:t>
            </a:r>
          </a:p>
        </p:txBody>
      </p:sp>
      <p:pic>
        <p:nvPicPr>
          <p:cNvPr id="22" name="Picture 2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075354" y="4328247"/>
            <a:ext cx="943744" cy="13416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Content Placeholder 2"/>
          <p:cNvSpPr txBox="1">
            <a:spLocks/>
          </p:cNvSpPr>
          <p:nvPr/>
        </p:nvSpPr>
        <p:spPr>
          <a:xfrm>
            <a:off x="4053605" y="4649633"/>
            <a:ext cx="971097" cy="391672"/>
          </a:xfrm>
          <a:prstGeom prst="rect">
            <a:avLst/>
          </a:prstGeom>
          <a:noFill/>
          <a:ln w="12700">
            <a:noFill/>
          </a:ln>
        </p:spPr>
        <p:style>
          <a:lnRef idx="2">
            <a:schemeClr val="accent1"/>
          </a:lnRef>
          <a:fillRef idx="1">
            <a:schemeClr val="lt1"/>
          </a:fillRef>
          <a:effectRef idx="0">
            <a:schemeClr val="accent1"/>
          </a:effectRef>
          <a:fontRef idx="minor">
            <a:schemeClr val="dk1"/>
          </a:fontRef>
        </p:style>
        <p:txBody>
          <a:bodyPr vert="horz" lIns="91440" tIns="45720" rIns="91440" bIns="45720" rtlCol="0" anchor="ctr" anchorCtr="0">
            <a:noAutofit/>
          </a:bodyPr>
          <a:lstStyle>
            <a:lvl1pPr marL="0" indent="0" algn="l" defTabSz="457200" rtl="0" eaLnBrk="1" latinLnBrk="0" hangingPunct="1">
              <a:spcBef>
                <a:spcPct val="20000"/>
              </a:spcBef>
              <a:buClr>
                <a:schemeClr val="tx2"/>
              </a:buClr>
              <a:buFontTx/>
              <a:buNone/>
              <a:defRPr sz="2200" kern="1200">
                <a:solidFill>
                  <a:srgbClr val="000000"/>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0000"/>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0000"/>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a:r>
              <a:rPr lang="en-GB" sz="1400" b="1" dirty="0" err="1" smtClean="0">
                <a:solidFill>
                  <a:schemeClr val="tx2"/>
                </a:solidFill>
              </a:rPr>
              <a:t>CaLP</a:t>
            </a:r>
            <a:endParaRPr lang="en-GB" sz="1400" b="1" dirty="0" smtClean="0">
              <a:solidFill>
                <a:schemeClr val="tx2"/>
              </a:solidFill>
            </a:endParaRPr>
          </a:p>
        </p:txBody>
      </p:sp>
    </p:spTree>
    <p:extLst>
      <p:ext uri="{BB962C8B-B14F-4D97-AF65-F5344CB8AC3E}">
        <p14:creationId xmlns:p14="http://schemas.microsoft.com/office/powerpoint/2010/main" val="14191050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Sphere Companion </a:t>
            </a:r>
            <a:r>
              <a:rPr lang="en-GB" dirty="0" smtClean="0"/>
              <a:t>Standards</a:t>
            </a:r>
            <a:endParaRPr lang="en-GB" dirty="0"/>
          </a:p>
        </p:txBody>
      </p:sp>
      <p:sp>
        <p:nvSpPr>
          <p:cNvPr id="3" name="Content Placeholder 2"/>
          <p:cNvSpPr>
            <a:spLocks noGrp="1"/>
          </p:cNvSpPr>
          <p:nvPr>
            <p:ph idx="1"/>
          </p:nvPr>
        </p:nvSpPr>
        <p:spPr>
          <a:xfrm>
            <a:off x="457199" y="1340442"/>
            <a:ext cx="7741097" cy="4785722"/>
          </a:xfrm>
        </p:spPr>
        <p:txBody>
          <a:bodyPr/>
          <a:lstStyle/>
          <a:p>
            <a:pPr>
              <a:spcBef>
                <a:spcPts val="400"/>
              </a:spcBef>
            </a:pPr>
            <a:r>
              <a:rPr lang="en-GB" sz="1600" b="1" dirty="0" smtClean="0"/>
              <a:t>Goal</a:t>
            </a:r>
            <a:r>
              <a:rPr lang="en-GB" sz="1600" dirty="0" smtClean="0"/>
              <a:t>:</a:t>
            </a:r>
            <a:endParaRPr lang="en-GB" sz="1600" dirty="0"/>
          </a:p>
          <a:p>
            <a:pPr lvl="1">
              <a:spcBef>
                <a:spcPts val="400"/>
              </a:spcBef>
            </a:pPr>
            <a:r>
              <a:rPr lang="en-GB" sz="1600" dirty="0"/>
              <a:t>To provide humanitarian professionals with a pool of harmonised, </a:t>
            </a:r>
            <a:r>
              <a:rPr lang="en-GB" sz="1600" dirty="0" smtClean="0"/>
              <a:t/>
            </a:r>
            <a:br>
              <a:rPr lang="en-GB" sz="1600" dirty="0" smtClean="0"/>
            </a:br>
            <a:r>
              <a:rPr lang="en-GB" sz="1600" dirty="0" smtClean="0"/>
              <a:t>easy</a:t>
            </a:r>
            <a:r>
              <a:rPr lang="en-GB" sz="1600" dirty="0"/>
              <a:t>-to-use sets of quality and accountability standards</a:t>
            </a:r>
          </a:p>
          <a:p>
            <a:pPr lvl="1">
              <a:spcBef>
                <a:spcPts val="400"/>
              </a:spcBef>
            </a:pPr>
            <a:r>
              <a:rPr lang="en-GB" sz="1600" dirty="0"/>
              <a:t>The Companion Standards complement the Sphere Handbook, covering additional key areas of humanitarian response</a:t>
            </a:r>
          </a:p>
          <a:p>
            <a:pPr>
              <a:spcBef>
                <a:spcPts val="400"/>
              </a:spcBef>
            </a:pPr>
            <a:r>
              <a:rPr lang="en-GB" sz="1600" b="1" dirty="0"/>
              <a:t>Similarities with Sphere</a:t>
            </a:r>
            <a:r>
              <a:rPr lang="en-GB" sz="1600" dirty="0"/>
              <a:t>:</a:t>
            </a:r>
          </a:p>
          <a:p>
            <a:pPr lvl="1">
              <a:spcBef>
                <a:spcPts val="400"/>
              </a:spcBef>
            </a:pPr>
            <a:r>
              <a:rPr lang="en-GB" sz="1600" dirty="0"/>
              <a:t>A consultative and consensus-based writing and revision process</a:t>
            </a:r>
          </a:p>
          <a:p>
            <a:pPr lvl="1">
              <a:spcBef>
                <a:spcPts val="400"/>
              </a:spcBef>
            </a:pPr>
            <a:r>
              <a:rPr lang="en-GB" sz="1600" dirty="0"/>
              <a:t>Rights-based approach</a:t>
            </a:r>
          </a:p>
          <a:p>
            <a:pPr lvl="1">
              <a:spcBef>
                <a:spcPts val="400"/>
              </a:spcBef>
            </a:pPr>
            <a:r>
              <a:rPr lang="en-GB" sz="1600" dirty="0"/>
              <a:t>Structure: standard – key actions – key indicators – guidance notes</a:t>
            </a:r>
          </a:p>
          <a:p>
            <a:pPr lvl="1">
              <a:spcBef>
                <a:spcPts val="400"/>
              </a:spcBef>
            </a:pPr>
            <a:r>
              <a:rPr lang="en-GB" sz="1600" dirty="0"/>
              <a:t>Cross-references between Sphere Handbook and companion </a:t>
            </a:r>
            <a:r>
              <a:rPr lang="en-GB" sz="1600" dirty="0" smtClean="0"/>
              <a:t/>
            </a:r>
            <a:br>
              <a:rPr lang="en-GB" sz="1600" dirty="0" smtClean="0"/>
            </a:br>
            <a:r>
              <a:rPr lang="en-GB" sz="1600" dirty="0" smtClean="0"/>
              <a:t>standards </a:t>
            </a:r>
            <a:r>
              <a:rPr lang="en-GB" sz="1600" dirty="0"/>
              <a:t>and among companion standards</a:t>
            </a:r>
          </a:p>
          <a:p>
            <a:pPr>
              <a:spcBef>
                <a:spcPts val="400"/>
              </a:spcBef>
            </a:pPr>
            <a:r>
              <a:rPr lang="en-GB" sz="1600" b="1" dirty="0"/>
              <a:t>Current Sphere </a:t>
            </a:r>
            <a:r>
              <a:rPr lang="en-GB" sz="1600" b="1" dirty="0" smtClean="0"/>
              <a:t>Companions</a:t>
            </a:r>
            <a:r>
              <a:rPr lang="en-GB" sz="1600" dirty="0" smtClean="0"/>
              <a:t>:</a:t>
            </a:r>
            <a:endParaRPr lang="en-GB" sz="1600" dirty="0"/>
          </a:p>
          <a:p>
            <a:pPr lvl="1">
              <a:spcBef>
                <a:spcPts val="400"/>
              </a:spcBef>
            </a:pPr>
            <a:r>
              <a:rPr lang="en-GB" sz="1600" dirty="0"/>
              <a:t>CPMS – Child Protection Minimum Standards</a:t>
            </a:r>
          </a:p>
          <a:p>
            <a:pPr lvl="1">
              <a:spcBef>
                <a:spcPts val="400"/>
              </a:spcBef>
            </a:pPr>
            <a:r>
              <a:rPr lang="en-GB" sz="1600" dirty="0"/>
              <a:t>NEE – Minimum Standards for Education – Preparedness, Response, Recovery</a:t>
            </a:r>
          </a:p>
          <a:p>
            <a:pPr lvl="1">
              <a:spcBef>
                <a:spcPts val="400"/>
              </a:spcBef>
            </a:pPr>
            <a:r>
              <a:rPr lang="en-GB" sz="1600" dirty="0"/>
              <a:t>LEGS – Livestock Emergency Guidelines and Standards</a:t>
            </a:r>
          </a:p>
          <a:p>
            <a:pPr lvl="1">
              <a:spcBef>
                <a:spcPts val="400"/>
              </a:spcBef>
            </a:pPr>
            <a:r>
              <a:rPr lang="en-GB" sz="1600" dirty="0"/>
              <a:t>MERS – Minimum Economic Recovery </a:t>
            </a:r>
            <a:r>
              <a:rPr lang="en-GB" sz="1600" dirty="0" smtClean="0"/>
              <a:t>Standards</a:t>
            </a:r>
          </a:p>
          <a:p>
            <a:pPr lvl="1">
              <a:spcBef>
                <a:spcPts val="400"/>
              </a:spcBef>
            </a:pPr>
            <a:r>
              <a:rPr lang="fr-CH" sz="1600" dirty="0" smtClean="0"/>
              <a:t>CaLP</a:t>
            </a:r>
            <a:r>
              <a:rPr lang="fr-CH" sz="1600" dirty="0" smtClean="0"/>
              <a:t>_ </a:t>
            </a:r>
            <a:r>
              <a:rPr lang="fr-CH" sz="1600" dirty="0" smtClean="0"/>
              <a:t>Minimum </a:t>
            </a:r>
            <a:r>
              <a:rPr lang="fr-CH" sz="1600" dirty="0" err="1" smtClean="0"/>
              <a:t>Requirements</a:t>
            </a:r>
            <a:r>
              <a:rPr lang="fr-CH" sz="1600" dirty="0" smtClean="0"/>
              <a:t> for </a:t>
            </a:r>
            <a:r>
              <a:rPr lang="fr-CH" sz="1600" dirty="0" err="1" smtClean="0"/>
              <a:t>Market</a:t>
            </a:r>
            <a:r>
              <a:rPr lang="fr-CH" sz="1600" dirty="0" smtClean="0"/>
              <a:t> </a:t>
            </a:r>
            <a:r>
              <a:rPr lang="fr-CH" sz="1600" dirty="0" err="1" smtClean="0"/>
              <a:t>Analysis</a:t>
            </a:r>
            <a:endParaRPr lang="en-GB" sz="1600" dirty="0"/>
          </a:p>
        </p:txBody>
      </p:sp>
      <p:sp>
        <p:nvSpPr>
          <p:cNvPr id="4" name="Footer Placeholder 3"/>
          <p:cNvSpPr>
            <a:spLocks noGrp="1"/>
          </p:cNvSpPr>
          <p:nvPr>
            <p:ph type="ftr" sz="quarter" idx="3"/>
          </p:nvPr>
        </p:nvSpPr>
        <p:spPr/>
        <p:txBody>
          <a:bodyPr/>
          <a:lstStyle/>
          <a:p>
            <a:r>
              <a:rPr lang="en-GB" dirty="0" smtClean="0"/>
              <a:t>Module C5 – Sphere and its four companions</a:t>
            </a:r>
          </a:p>
          <a:p>
            <a:r>
              <a:rPr lang="en-GB" dirty="0" smtClean="0"/>
              <a:t>Sphere Training Package 2015</a:t>
            </a: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998272" y="1641021"/>
            <a:ext cx="863600" cy="3365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6" name="Picture 7"/>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98297" y="2468184"/>
            <a:ext cx="463550" cy="461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7" name="Picture 5"/>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051453" y="4398735"/>
            <a:ext cx="757238" cy="5048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8" name="Picture 6"/>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052247" y="3420760"/>
            <a:ext cx="755650" cy="4873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9" name="Picture 8" descr="CaLP_logo_only_horizontal_reverse.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747448" y="5639728"/>
            <a:ext cx="1424538" cy="588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945065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400" dirty="0"/>
              <a:t>The Sphere Handbook: Humanitarian Charter and Minimum Standards in Humanitarian </a:t>
            </a:r>
            <a:r>
              <a:rPr lang="en-GB" sz="2400" dirty="0" smtClean="0"/>
              <a:t>Response</a:t>
            </a:r>
            <a:endParaRPr lang="en-GB" sz="2400" dirty="0"/>
          </a:p>
        </p:txBody>
      </p:sp>
      <p:sp>
        <p:nvSpPr>
          <p:cNvPr id="3" name="Content Placeholder 2"/>
          <p:cNvSpPr>
            <a:spLocks noGrp="1"/>
          </p:cNvSpPr>
          <p:nvPr>
            <p:ph idx="1"/>
          </p:nvPr>
        </p:nvSpPr>
        <p:spPr>
          <a:xfrm>
            <a:off x="457198" y="1340442"/>
            <a:ext cx="8414659" cy="4785722"/>
          </a:xfrm>
        </p:spPr>
        <p:txBody>
          <a:bodyPr/>
          <a:lstStyle/>
          <a:p>
            <a:pPr marL="363538" lvl="1" indent="-363538">
              <a:spcBef>
                <a:spcPts val="800"/>
              </a:spcBef>
            </a:pPr>
            <a:r>
              <a:rPr lang="en-GB" sz="1700" dirty="0"/>
              <a:t>An internationally recognised set of common principles and </a:t>
            </a:r>
            <a:br>
              <a:rPr lang="en-GB" sz="1700" dirty="0"/>
            </a:br>
            <a:r>
              <a:rPr lang="en-GB" sz="1700" dirty="0" smtClean="0"/>
              <a:t>universal </a:t>
            </a:r>
            <a:r>
              <a:rPr lang="en-GB" sz="1700" dirty="0"/>
              <a:t>minimum standards to improve quality and </a:t>
            </a:r>
            <a:r>
              <a:rPr lang="en-GB" sz="1700" dirty="0" smtClean="0"/>
              <a:t/>
            </a:r>
            <a:br>
              <a:rPr lang="en-GB" sz="1700" dirty="0" smtClean="0"/>
            </a:br>
            <a:r>
              <a:rPr lang="en-GB" sz="1700" dirty="0" smtClean="0"/>
              <a:t>accountability </a:t>
            </a:r>
            <a:r>
              <a:rPr lang="en-GB" sz="1700" dirty="0"/>
              <a:t>of humanitarian response</a:t>
            </a:r>
          </a:p>
          <a:p>
            <a:pPr marL="363538" lvl="1" indent="-363538">
              <a:spcBef>
                <a:spcPts val="800"/>
              </a:spcBef>
            </a:pPr>
            <a:r>
              <a:rPr lang="en-GB" sz="1700" dirty="0"/>
              <a:t>Result of a broad consultation process within the </a:t>
            </a:r>
            <a:r>
              <a:rPr lang="en-GB" sz="1700" dirty="0" smtClean="0"/>
              <a:t>humanitarian </a:t>
            </a:r>
            <a:br>
              <a:rPr lang="en-GB" sz="1700" dirty="0" smtClean="0"/>
            </a:br>
            <a:r>
              <a:rPr lang="en-GB" sz="1700" dirty="0" smtClean="0"/>
              <a:t>sector</a:t>
            </a:r>
            <a:endParaRPr lang="en-GB" sz="1700" dirty="0"/>
          </a:p>
          <a:p>
            <a:pPr marL="363538" lvl="1" indent="-363538">
              <a:spcBef>
                <a:spcPts val="800"/>
              </a:spcBef>
            </a:pPr>
            <a:r>
              <a:rPr lang="en-GB" sz="1700" dirty="0"/>
              <a:t>The Humanitarian Charter sets out moral and legal </a:t>
            </a:r>
            <a:r>
              <a:rPr lang="en-GB" sz="1700" dirty="0" smtClean="0"/>
              <a:t>principles </a:t>
            </a:r>
            <a:br>
              <a:rPr lang="en-GB" sz="1700" dirty="0" smtClean="0"/>
            </a:br>
            <a:r>
              <a:rPr lang="en-GB" sz="1700" dirty="0" smtClean="0"/>
              <a:t>on </a:t>
            </a:r>
            <a:r>
              <a:rPr lang="en-GB" sz="1700" dirty="0"/>
              <a:t>which Sphere’s rights-based approach is built</a:t>
            </a:r>
          </a:p>
          <a:p>
            <a:pPr marL="363538" lvl="1" indent="-363538">
              <a:spcBef>
                <a:spcPts val="800"/>
              </a:spcBef>
            </a:pPr>
            <a:r>
              <a:rPr lang="en-GB" sz="1700" dirty="0"/>
              <a:t>The right to life with dignity: Standards contribute to </a:t>
            </a:r>
            <a:r>
              <a:rPr lang="en-GB" sz="1700" dirty="0" smtClean="0"/>
              <a:t>disaster-</a:t>
            </a:r>
            <a:br>
              <a:rPr lang="en-GB" sz="1700" dirty="0" smtClean="0"/>
            </a:br>
            <a:r>
              <a:rPr lang="en-GB" sz="1700" dirty="0" smtClean="0"/>
              <a:t>affected </a:t>
            </a:r>
            <a:r>
              <a:rPr lang="en-GB" sz="1700" dirty="0"/>
              <a:t>people to survive and recover in stable conditions and with dignity</a:t>
            </a:r>
          </a:p>
          <a:p>
            <a:pPr marL="363538" lvl="1" indent="-363538">
              <a:spcBef>
                <a:spcPts val="800"/>
              </a:spcBef>
            </a:pPr>
            <a:r>
              <a:rPr lang="en-GB" sz="1700" dirty="0"/>
              <a:t>Core Standards and Protection Principles applicable to all humanitarian sectors</a:t>
            </a:r>
          </a:p>
          <a:p>
            <a:pPr marL="363538" lvl="1" indent="-363538">
              <a:spcBef>
                <a:spcPts val="800"/>
              </a:spcBef>
            </a:pPr>
            <a:r>
              <a:rPr lang="en-GB" sz="1700" dirty="0"/>
              <a:t>Technical standards: WASH, Food security &amp; nutrition, Shelter &amp; NFI, Health action</a:t>
            </a:r>
          </a:p>
          <a:p>
            <a:pPr marL="363538" lvl="1" indent="-363538">
              <a:spcBef>
                <a:spcPts val="800"/>
              </a:spcBef>
            </a:pPr>
            <a:r>
              <a:rPr lang="en-GB" sz="1700" dirty="0"/>
              <a:t>Used also for national disaster management policies and guidelines</a:t>
            </a:r>
          </a:p>
          <a:p>
            <a:pPr marL="363538" lvl="1" indent="-363538">
              <a:spcBef>
                <a:spcPts val="800"/>
              </a:spcBef>
            </a:pPr>
            <a:r>
              <a:rPr lang="en-GB" sz="1700" dirty="0"/>
              <a:t>Broad ownership – vibrant Sphere community of users – many Handbook translations</a:t>
            </a:r>
          </a:p>
        </p:txBody>
      </p:sp>
      <p:sp>
        <p:nvSpPr>
          <p:cNvPr id="4" name="Footer Placeholder 3"/>
          <p:cNvSpPr>
            <a:spLocks noGrp="1"/>
          </p:cNvSpPr>
          <p:nvPr>
            <p:ph type="ftr" sz="quarter" idx="3"/>
          </p:nvPr>
        </p:nvSpPr>
        <p:spPr/>
        <p:txBody>
          <a:bodyPr/>
          <a:lstStyle/>
          <a:p>
            <a:r>
              <a:rPr lang="en-GB" dirty="0" smtClean="0"/>
              <a:t>Module C5 – Sphere and its four companions</a:t>
            </a:r>
          </a:p>
          <a:p>
            <a:r>
              <a:rPr lang="en-GB" dirty="0" smtClean="0"/>
              <a:t>Sphere Training Package 2015</a:t>
            </a:r>
          </a:p>
        </p:txBody>
      </p:sp>
      <p:pic>
        <p:nvPicPr>
          <p:cNvPr id="8" name="Picture 7" descr="Sphere-Handbook-cover.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66822" y="1401391"/>
            <a:ext cx="1605035" cy="2268503"/>
          </a:xfrm>
          <a:prstGeom prst="rect">
            <a:avLst/>
          </a:prstGeom>
        </p:spPr>
      </p:pic>
    </p:spTree>
    <p:extLst>
      <p:ext uri="{BB962C8B-B14F-4D97-AF65-F5344CB8AC3E}">
        <p14:creationId xmlns:p14="http://schemas.microsoft.com/office/powerpoint/2010/main" val="15319637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CPMS-cover.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66823" y="1401391"/>
            <a:ext cx="1605034" cy="2412884"/>
          </a:xfrm>
          <a:prstGeom prst="rect">
            <a:avLst/>
          </a:prstGeom>
        </p:spPr>
      </p:pic>
      <p:sp>
        <p:nvSpPr>
          <p:cNvPr id="2" name="Title 1"/>
          <p:cNvSpPr>
            <a:spLocks noGrp="1"/>
          </p:cNvSpPr>
          <p:nvPr>
            <p:ph type="title"/>
          </p:nvPr>
        </p:nvSpPr>
        <p:spPr/>
        <p:txBody>
          <a:bodyPr/>
          <a:lstStyle/>
          <a:p>
            <a:r>
              <a:rPr lang="en-GB" sz="2600" dirty="0"/>
              <a:t>CPMS: The Minimum Standards for Child Protection in Humanitarian </a:t>
            </a:r>
            <a:r>
              <a:rPr lang="en-GB" sz="2600" dirty="0" smtClean="0"/>
              <a:t>Action</a:t>
            </a:r>
            <a:endParaRPr lang="en-GB" sz="2600" dirty="0"/>
          </a:p>
        </p:txBody>
      </p:sp>
      <p:sp>
        <p:nvSpPr>
          <p:cNvPr id="3" name="Content Placeholder 2"/>
          <p:cNvSpPr>
            <a:spLocks noGrp="1"/>
          </p:cNvSpPr>
          <p:nvPr>
            <p:ph idx="1"/>
          </p:nvPr>
        </p:nvSpPr>
        <p:spPr>
          <a:xfrm>
            <a:off x="457200" y="1340442"/>
            <a:ext cx="8229601" cy="4785722"/>
          </a:xfrm>
        </p:spPr>
        <p:txBody>
          <a:bodyPr/>
          <a:lstStyle/>
          <a:p>
            <a:pPr marL="363538" lvl="1" indent="-363538"/>
            <a:r>
              <a:rPr lang="en-GB" sz="1700" dirty="0"/>
              <a:t>Developed through a broad consultation process involving over </a:t>
            </a:r>
            <a:r>
              <a:rPr lang="en-GB" sz="1700" dirty="0" smtClean="0"/>
              <a:t/>
            </a:r>
            <a:br>
              <a:rPr lang="en-GB" sz="1700" dirty="0" smtClean="0"/>
            </a:br>
            <a:r>
              <a:rPr lang="en-GB" sz="1700" dirty="0" smtClean="0"/>
              <a:t>400 </a:t>
            </a:r>
            <a:r>
              <a:rPr lang="en-GB" sz="1700" dirty="0"/>
              <a:t>individuals from 30 agencies in over 40 countries</a:t>
            </a:r>
          </a:p>
          <a:p>
            <a:pPr marL="363538" lvl="1" indent="-363538"/>
            <a:r>
              <a:rPr lang="en-GB" sz="1700" dirty="0"/>
              <a:t>Sets out a common agreement on quality for child protection in </a:t>
            </a:r>
            <a:r>
              <a:rPr lang="en-GB" sz="1700" dirty="0" smtClean="0"/>
              <a:t/>
            </a:r>
            <a:br>
              <a:rPr lang="en-GB" sz="1700" dirty="0" smtClean="0"/>
            </a:br>
            <a:r>
              <a:rPr lang="en-GB" sz="1700" dirty="0" smtClean="0"/>
              <a:t>humanitarian </a:t>
            </a:r>
            <a:r>
              <a:rPr lang="en-GB" sz="1700" dirty="0"/>
              <a:t>preparedness and response</a:t>
            </a:r>
          </a:p>
          <a:p>
            <a:pPr marL="363538" lvl="1" indent="-363538"/>
            <a:r>
              <a:rPr lang="en-GB" sz="1700" dirty="0"/>
              <a:t>Contains 26 standards and 6 principles. Each standard is </a:t>
            </a:r>
            <a:r>
              <a:rPr lang="en-GB" sz="1700" dirty="0" smtClean="0"/>
              <a:t/>
            </a:r>
            <a:br>
              <a:rPr lang="en-GB" sz="1700" dirty="0" smtClean="0"/>
            </a:br>
            <a:r>
              <a:rPr lang="en-GB" sz="1700" dirty="0" smtClean="0"/>
              <a:t>accompanied </a:t>
            </a:r>
            <a:r>
              <a:rPr lang="en-GB" sz="1700" dirty="0"/>
              <a:t>by key actions, measurements (including indicators </a:t>
            </a:r>
            <a:r>
              <a:rPr lang="en-GB" sz="1700" dirty="0" smtClean="0"/>
              <a:t/>
            </a:r>
            <a:br>
              <a:rPr lang="en-GB" sz="1700" dirty="0" smtClean="0"/>
            </a:br>
            <a:r>
              <a:rPr lang="en-GB" sz="1700" dirty="0" smtClean="0"/>
              <a:t>and </a:t>
            </a:r>
            <a:r>
              <a:rPr lang="en-GB" sz="1700" dirty="0"/>
              <a:t>targets), and guidance notes</a:t>
            </a:r>
          </a:p>
          <a:p>
            <a:pPr marL="363538" lvl="1" indent="-363538"/>
            <a:r>
              <a:rPr lang="en-GB" sz="1700" dirty="0"/>
              <a:t>Aims to improve quality, predictability and accountability of child </a:t>
            </a:r>
            <a:r>
              <a:rPr lang="en-GB" sz="1700" dirty="0" smtClean="0"/>
              <a:t/>
            </a:r>
            <a:br>
              <a:rPr lang="en-GB" sz="1700" dirty="0" smtClean="0"/>
            </a:br>
            <a:r>
              <a:rPr lang="en-GB" sz="1700" dirty="0" smtClean="0"/>
              <a:t>protection </a:t>
            </a:r>
            <a:r>
              <a:rPr lang="en-GB" sz="1700" dirty="0"/>
              <a:t>responses in humanitarian situations</a:t>
            </a:r>
          </a:p>
          <a:p>
            <a:pPr marL="363538" lvl="1" indent="-363538"/>
            <a:r>
              <a:rPr lang="en-GB" sz="1700" dirty="0"/>
              <a:t>Intended for use by those working on child protection or related areas in humanitarian action. This includes 1) those working directly with children, families and communities 2) planners and policy makers 3) coordinators 4) donors 5) academics and 6) those working on advocacy, media or communications</a:t>
            </a:r>
          </a:p>
          <a:p>
            <a:pPr marL="363538" lvl="1" indent="-363538"/>
            <a:r>
              <a:rPr lang="en-GB" sz="1700" dirty="0"/>
              <a:t>Translated in Arabic and Korean, being translated into French, </a:t>
            </a:r>
            <a:r>
              <a:rPr lang="en-GB" sz="1700" dirty="0" smtClean="0"/>
              <a:t>Spanish</a:t>
            </a:r>
            <a:endParaRPr lang="en-GB" sz="1700" dirty="0"/>
          </a:p>
        </p:txBody>
      </p:sp>
      <p:sp>
        <p:nvSpPr>
          <p:cNvPr id="4" name="Footer Placeholder 3"/>
          <p:cNvSpPr>
            <a:spLocks noGrp="1"/>
          </p:cNvSpPr>
          <p:nvPr>
            <p:ph type="ftr" sz="quarter" idx="3"/>
          </p:nvPr>
        </p:nvSpPr>
        <p:spPr/>
        <p:txBody>
          <a:bodyPr/>
          <a:lstStyle/>
          <a:p>
            <a:r>
              <a:rPr lang="en-GB" dirty="0" smtClean="0"/>
              <a:t>Module C5 – Sphere and its four companions</a:t>
            </a:r>
          </a:p>
          <a:p>
            <a:r>
              <a:rPr lang="en-GB" dirty="0" smtClean="0"/>
              <a:t>Sphere Training Package 2015</a:t>
            </a:r>
          </a:p>
        </p:txBody>
      </p:sp>
      <p:pic>
        <p:nvPicPr>
          <p:cNvPr id="7" name="Picture 3" descr="C:\Users\mcarroll\Pictures\globalprotectioncluster.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68772" y="5586649"/>
            <a:ext cx="1123950" cy="7429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553626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INEE-cover.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66822" y="1401390"/>
            <a:ext cx="1605035" cy="2447739"/>
          </a:xfrm>
          <a:prstGeom prst="rect">
            <a:avLst/>
          </a:prstGeom>
        </p:spPr>
      </p:pic>
      <p:sp>
        <p:nvSpPr>
          <p:cNvPr id="2" name="Title 1"/>
          <p:cNvSpPr>
            <a:spLocks noGrp="1"/>
          </p:cNvSpPr>
          <p:nvPr>
            <p:ph type="title"/>
          </p:nvPr>
        </p:nvSpPr>
        <p:spPr/>
        <p:txBody>
          <a:bodyPr/>
          <a:lstStyle/>
          <a:p>
            <a:r>
              <a:rPr lang="en-GB" sz="2600" dirty="0"/>
              <a:t>INEE Minimum Standards for Education: Preparedness, Response, Recovery</a:t>
            </a:r>
          </a:p>
        </p:txBody>
      </p:sp>
      <p:sp>
        <p:nvSpPr>
          <p:cNvPr id="3" name="Content Placeholder 2"/>
          <p:cNvSpPr>
            <a:spLocks noGrp="1"/>
          </p:cNvSpPr>
          <p:nvPr>
            <p:ph idx="1"/>
          </p:nvPr>
        </p:nvSpPr>
        <p:spPr>
          <a:xfrm>
            <a:off x="457200" y="1340442"/>
            <a:ext cx="6988804" cy="4785722"/>
          </a:xfrm>
        </p:spPr>
        <p:txBody>
          <a:bodyPr/>
          <a:lstStyle/>
          <a:p>
            <a:pPr marL="363538" lvl="1" indent="-363538"/>
            <a:r>
              <a:rPr lang="en-GB" sz="1800" dirty="0"/>
              <a:t>Developed in 2004 through a widely consultative process involving over 2,250 educationalists. Updated in 2010, with input from over 1,300 individuals.</a:t>
            </a:r>
          </a:p>
          <a:p>
            <a:pPr marL="363538" lvl="1" indent="-363538"/>
            <a:r>
              <a:rPr lang="en-GB" sz="1800" dirty="0"/>
              <a:t>Founded upon a human rights framework, specifically the </a:t>
            </a:r>
            <a:r>
              <a:rPr lang="en-GB" sz="1800" dirty="0" smtClean="0"/>
              <a:t/>
            </a:r>
            <a:br>
              <a:rPr lang="en-GB" sz="1800" dirty="0" smtClean="0"/>
            </a:br>
            <a:r>
              <a:rPr lang="en-GB" sz="1800" dirty="0" smtClean="0"/>
              <a:t>right </a:t>
            </a:r>
            <a:r>
              <a:rPr lang="en-GB" sz="1800" dirty="0"/>
              <a:t>to education, as expressed in key human rights documents and the Sphere Project’s Humanitarian Charter.</a:t>
            </a:r>
          </a:p>
          <a:p>
            <a:pPr marL="363538" lvl="1" indent="-363538"/>
            <a:r>
              <a:rPr lang="en-GB" sz="1800" dirty="0"/>
              <a:t>Aims to enhance the quality of education policy and programing, increase access to safe and relevant learning opportunities and ensure accountability in providing these services in all stages of emergency response.</a:t>
            </a:r>
          </a:p>
          <a:p>
            <a:pPr marL="363538" lvl="1" indent="-363538"/>
            <a:r>
              <a:rPr lang="en-GB" sz="1800" dirty="0"/>
              <a:t>Available in 22 languages, the Handbook has been used in over 110 countries to strengthen education response.</a:t>
            </a:r>
          </a:p>
          <a:p>
            <a:pPr marL="363538" lvl="1" indent="-363538"/>
            <a:r>
              <a:rPr lang="en-GB" sz="1800" dirty="0"/>
              <a:t>The Handbook is widely used in disaster and preparedness planning, M&amp;E, capacity building, project </a:t>
            </a:r>
            <a:r>
              <a:rPr lang="en-GB" sz="1800" dirty="0" smtClean="0"/>
              <a:t/>
            </a:r>
            <a:br>
              <a:rPr lang="en-GB" sz="1800" dirty="0" smtClean="0"/>
            </a:br>
            <a:r>
              <a:rPr lang="en-GB" sz="1800" dirty="0" smtClean="0"/>
              <a:t>design </a:t>
            </a:r>
            <a:r>
              <a:rPr lang="en-GB" sz="1800" dirty="0"/>
              <a:t>and in coordination efforts.</a:t>
            </a:r>
          </a:p>
        </p:txBody>
      </p:sp>
      <p:sp>
        <p:nvSpPr>
          <p:cNvPr id="4" name="Footer Placeholder 3"/>
          <p:cNvSpPr>
            <a:spLocks noGrp="1"/>
          </p:cNvSpPr>
          <p:nvPr>
            <p:ph type="ftr" sz="quarter" idx="3"/>
          </p:nvPr>
        </p:nvSpPr>
        <p:spPr/>
        <p:txBody>
          <a:bodyPr/>
          <a:lstStyle/>
          <a:p>
            <a:r>
              <a:rPr lang="en-GB" dirty="0" smtClean="0"/>
              <a:t>Module C5 – Sphere and its four companions</a:t>
            </a:r>
          </a:p>
          <a:p>
            <a:r>
              <a:rPr lang="en-GB" dirty="0" smtClean="0"/>
              <a:t>Sphere Training Package 2015</a:t>
            </a:r>
          </a:p>
        </p:txBody>
      </p:sp>
      <p:pic>
        <p:nvPicPr>
          <p:cNvPr id="7" name="Picture 3" descr="INEELogo_2012_multi"/>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76292" y="5627906"/>
            <a:ext cx="3624944" cy="5112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205461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7266822" y="1401390"/>
            <a:ext cx="1605035" cy="2261181"/>
          </a:xfrm>
          <a:prstGeom prst="rect">
            <a:avLst/>
          </a:prstGeom>
        </p:spPr>
      </p:pic>
      <p:sp>
        <p:nvSpPr>
          <p:cNvPr id="2" name="Title 1"/>
          <p:cNvSpPr>
            <a:spLocks noGrp="1"/>
          </p:cNvSpPr>
          <p:nvPr>
            <p:ph type="title"/>
          </p:nvPr>
        </p:nvSpPr>
        <p:spPr/>
        <p:txBody>
          <a:bodyPr/>
          <a:lstStyle/>
          <a:p>
            <a:r>
              <a:rPr lang="en-GB" sz="2600" dirty="0"/>
              <a:t>LEGS: Livestock Emergency Guidelines </a:t>
            </a:r>
            <a:r>
              <a:rPr lang="en-GB" sz="2600" dirty="0" smtClean="0"/>
              <a:t/>
            </a:r>
            <a:br>
              <a:rPr lang="en-GB" sz="2600" dirty="0" smtClean="0"/>
            </a:br>
            <a:r>
              <a:rPr lang="en-GB" sz="2600" dirty="0" smtClean="0"/>
              <a:t>and </a:t>
            </a:r>
            <a:r>
              <a:rPr lang="en-GB" sz="2600" dirty="0"/>
              <a:t>Standards</a:t>
            </a:r>
          </a:p>
        </p:txBody>
      </p:sp>
      <p:sp>
        <p:nvSpPr>
          <p:cNvPr id="3" name="Content Placeholder 2"/>
          <p:cNvSpPr>
            <a:spLocks noGrp="1"/>
          </p:cNvSpPr>
          <p:nvPr>
            <p:ph idx="1"/>
          </p:nvPr>
        </p:nvSpPr>
        <p:spPr>
          <a:xfrm>
            <a:off x="457198" y="1340442"/>
            <a:ext cx="7313564" cy="4785722"/>
          </a:xfrm>
        </p:spPr>
        <p:txBody>
          <a:bodyPr/>
          <a:lstStyle/>
          <a:p>
            <a:pPr marL="363538" lvl="1" indent="-363538"/>
            <a:r>
              <a:rPr lang="en-GB" sz="1800" dirty="0"/>
              <a:t>Published in 2009 following a broad consultation process; </a:t>
            </a:r>
            <a:r>
              <a:rPr lang="en-GB" sz="1800" dirty="0" smtClean="0"/>
              <a:t/>
            </a:r>
            <a:br>
              <a:rPr lang="en-GB" sz="1800" dirty="0" smtClean="0"/>
            </a:br>
            <a:r>
              <a:rPr lang="en-GB" sz="1800" dirty="0" smtClean="0"/>
              <a:t>2nd </a:t>
            </a:r>
            <a:r>
              <a:rPr lang="en-GB" sz="1800" dirty="0"/>
              <a:t>edition published in 2015 after further consultation and updating</a:t>
            </a:r>
          </a:p>
          <a:p>
            <a:pPr marL="363538" lvl="1" indent="-363538"/>
            <a:r>
              <a:rPr lang="en-GB" sz="1800" dirty="0"/>
              <a:t>Translated into French, Spanish and Arabic</a:t>
            </a:r>
          </a:p>
          <a:p>
            <a:pPr marL="363538" lvl="1" indent="-363538"/>
            <a:r>
              <a:rPr lang="en-GB" sz="1800" dirty="0"/>
              <a:t>Uses a rights-based approach, in particular the right to food </a:t>
            </a:r>
            <a:r>
              <a:rPr lang="en-GB" sz="1800" dirty="0" smtClean="0"/>
              <a:t/>
            </a:r>
            <a:br>
              <a:rPr lang="en-GB" sz="1800" dirty="0" smtClean="0"/>
            </a:br>
            <a:r>
              <a:rPr lang="en-GB" sz="1800" dirty="0" smtClean="0"/>
              <a:t>and </a:t>
            </a:r>
            <a:r>
              <a:rPr lang="en-GB" sz="1800" dirty="0"/>
              <a:t>the right to a standard of living</a:t>
            </a:r>
          </a:p>
          <a:p>
            <a:pPr marL="363538" lvl="1" indent="-363538"/>
            <a:r>
              <a:rPr lang="en-GB" sz="1800" dirty="0"/>
              <a:t>Contains tools and guidance for the design, implementation </a:t>
            </a:r>
            <a:r>
              <a:rPr lang="en-GB" sz="1800" dirty="0" smtClean="0"/>
              <a:t/>
            </a:r>
            <a:br>
              <a:rPr lang="en-GB" sz="1800" dirty="0" smtClean="0"/>
            </a:br>
            <a:r>
              <a:rPr lang="en-GB" sz="1800" dirty="0" smtClean="0"/>
              <a:t>and </a:t>
            </a:r>
            <a:r>
              <a:rPr lang="en-GB" sz="1800" dirty="0"/>
              <a:t>evaluation of livestock-based livelihoods responses in disasters</a:t>
            </a:r>
          </a:p>
          <a:p>
            <a:pPr marL="363538" lvl="1" indent="-363538"/>
            <a:r>
              <a:rPr lang="en-GB" sz="1800" dirty="0"/>
              <a:t>Focuses on participatory processes to identify appropriate, timely and feasible emergency interventions that help to save livelihoods as well as </a:t>
            </a:r>
            <a:r>
              <a:rPr lang="en-GB" sz="1800" dirty="0" smtClean="0"/>
              <a:t>lives</a:t>
            </a:r>
            <a:endParaRPr lang="en-GB" sz="1800" dirty="0"/>
          </a:p>
          <a:p>
            <a:pPr marL="363538" lvl="1" indent="-363538"/>
            <a:r>
              <a:rPr lang="en-GB" sz="1800" dirty="0"/>
              <a:t>The LEGS Training programme, based on regional Training of Trainers courses, has resulted in 308 LEGS trainers worldwide. They have carried out 156 trainings in 32 countries to </a:t>
            </a:r>
            <a:r>
              <a:rPr lang="en-GB" sz="1800" dirty="0" smtClean="0"/>
              <a:t>date</a:t>
            </a:r>
            <a:endParaRPr lang="en-GB" sz="1800" dirty="0"/>
          </a:p>
        </p:txBody>
      </p:sp>
      <p:sp>
        <p:nvSpPr>
          <p:cNvPr id="4" name="Footer Placeholder 3"/>
          <p:cNvSpPr>
            <a:spLocks noGrp="1"/>
          </p:cNvSpPr>
          <p:nvPr>
            <p:ph type="ftr" sz="quarter" idx="3"/>
          </p:nvPr>
        </p:nvSpPr>
        <p:spPr/>
        <p:txBody>
          <a:bodyPr/>
          <a:lstStyle/>
          <a:p>
            <a:r>
              <a:rPr lang="en-GB" dirty="0" smtClean="0"/>
              <a:t>Module C5 – Sphere and its four companions</a:t>
            </a:r>
          </a:p>
          <a:p>
            <a:r>
              <a:rPr lang="en-GB" dirty="0" smtClean="0"/>
              <a:t>Sphere Training Package 2015</a:t>
            </a:r>
          </a:p>
        </p:txBody>
      </p:sp>
    </p:spTree>
    <p:extLst>
      <p:ext uri="{BB962C8B-B14F-4D97-AF65-F5344CB8AC3E}">
        <p14:creationId xmlns:p14="http://schemas.microsoft.com/office/powerpoint/2010/main" val="13760383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MERS.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66822" y="1401391"/>
            <a:ext cx="1599092" cy="2265608"/>
          </a:xfrm>
          <a:prstGeom prst="rect">
            <a:avLst/>
          </a:prstGeom>
        </p:spPr>
      </p:pic>
      <p:sp>
        <p:nvSpPr>
          <p:cNvPr id="2" name="Title 1"/>
          <p:cNvSpPr>
            <a:spLocks noGrp="1"/>
          </p:cNvSpPr>
          <p:nvPr>
            <p:ph type="title"/>
          </p:nvPr>
        </p:nvSpPr>
        <p:spPr/>
        <p:txBody>
          <a:bodyPr/>
          <a:lstStyle/>
          <a:p>
            <a:r>
              <a:rPr lang="en-GB" sz="2600" dirty="0"/>
              <a:t>MERS: Minimum Economic Recovery Standards</a:t>
            </a:r>
          </a:p>
        </p:txBody>
      </p:sp>
      <p:sp>
        <p:nvSpPr>
          <p:cNvPr id="3" name="Content Placeholder 2"/>
          <p:cNvSpPr>
            <a:spLocks noGrp="1"/>
          </p:cNvSpPr>
          <p:nvPr>
            <p:ph idx="1"/>
          </p:nvPr>
        </p:nvSpPr>
        <p:spPr>
          <a:xfrm>
            <a:off x="457201" y="1340442"/>
            <a:ext cx="8229600" cy="4785722"/>
          </a:xfrm>
        </p:spPr>
        <p:txBody>
          <a:bodyPr/>
          <a:lstStyle/>
          <a:p>
            <a:pPr marL="363538" lvl="1" indent="-363538">
              <a:spcBef>
                <a:spcPts val="800"/>
              </a:spcBef>
            </a:pPr>
            <a:r>
              <a:rPr lang="en-GB" sz="1600" dirty="0"/>
              <a:t>First edition published in 2009 following a broad consultative process, </a:t>
            </a:r>
            <a:r>
              <a:rPr lang="en-GB" sz="1600" dirty="0" smtClean="0"/>
              <a:t/>
            </a:r>
            <a:br>
              <a:rPr lang="en-GB" sz="1600" dirty="0" smtClean="0"/>
            </a:br>
            <a:r>
              <a:rPr lang="en-GB" sz="1600" dirty="0" smtClean="0"/>
              <a:t>field </a:t>
            </a:r>
            <a:r>
              <a:rPr lang="en-GB" sz="1600" dirty="0"/>
              <a:t>testing and regional consultations. Second edition was published </a:t>
            </a:r>
            <a:r>
              <a:rPr lang="en-GB" sz="1600" dirty="0" smtClean="0"/>
              <a:t/>
            </a:r>
            <a:br>
              <a:rPr lang="en-GB" sz="1600" dirty="0" smtClean="0"/>
            </a:br>
            <a:r>
              <a:rPr lang="en-GB" sz="1600" dirty="0" smtClean="0"/>
              <a:t>in </a:t>
            </a:r>
            <a:r>
              <a:rPr lang="en-GB" sz="1600" dirty="0"/>
              <a:t>2010 with input from 63 humanitarian agencies and non </a:t>
            </a:r>
            <a:r>
              <a:rPr lang="en-GB" sz="1600" dirty="0" smtClean="0"/>
              <a:t/>
            </a:r>
            <a:br>
              <a:rPr lang="en-GB" sz="1600" dirty="0" smtClean="0"/>
            </a:br>
            <a:r>
              <a:rPr lang="en-GB" sz="1600" dirty="0" smtClean="0"/>
              <a:t>governmental </a:t>
            </a:r>
            <a:r>
              <a:rPr lang="en-GB" sz="1600" dirty="0"/>
              <a:t>organisations and over a hundred practitioners.</a:t>
            </a:r>
          </a:p>
          <a:p>
            <a:pPr marL="363538" lvl="1" indent="-363538">
              <a:spcBef>
                <a:spcPts val="800"/>
              </a:spcBef>
            </a:pPr>
            <a:r>
              <a:rPr lang="en-GB" sz="1600" dirty="0"/>
              <a:t>The MERS training of trainers program has established a global </a:t>
            </a:r>
            <a:r>
              <a:rPr lang="en-GB" sz="1600" dirty="0" smtClean="0"/>
              <a:t/>
            </a:r>
            <a:br>
              <a:rPr lang="en-GB" sz="1600" dirty="0" smtClean="0"/>
            </a:br>
            <a:r>
              <a:rPr lang="en-GB" sz="1600" dirty="0" smtClean="0"/>
              <a:t>network of </a:t>
            </a:r>
            <a:r>
              <a:rPr lang="en-GB" sz="1600" dirty="0"/>
              <a:t>trainers and general practitioners to promote the </a:t>
            </a:r>
            <a:r>
              <a:rPr lang="en-GB" sz="1600" dirty="0" smtClean="0"/>
              <a:t/>
            </a:r>
            <a:br>
              <a:rPr lang="en-GB" sz="1600" dirty="0" smtClean="0"/>
            </a:br>
            <a:r>
              <a:rPr lang="en-GB" sz="1600" dirty="0" smtClean="0"/>
              <a:t>MERS </a:t>
            </a:r>
            <a:r>
              <a:rPr lang="en-GB" sz="1600" dirty="0"/>
              <a:t>worldwide.</a:t>
            </a:r>
          </a:p>
          <a:p>
            <a:pPr marL="363538" lvl="1" indent="-363538">
              <a:spcBef>
                <a:spcPts val="800"/>
              </a:spcBef>
            </a:pPr>
            <a:r>
              <a:rPr lang="en-GB" sz="1600" dirty="0"/>
              <a:t>The Handbook is a reference guide on economic recovery in post crisis </a:t>
            </a:r>
            <a:r>
              <a:rPr lang="en-GB" sz="1600" dirty="0" smtClean="0"/>
              <a:t/>
            </a:r>
            <a:br>
              <a:rPr lang="en-GB" sz="1600" dirty="0" smtClean="0"/>
            </a:br>
            <a:r>
              <a:rPr lang="en-GB" sz="1600" dirty="0" smtClean="0"/>
              <a:t>situations </a:t>
            </a:r>
            <a:r>
              <a:rPr lang="en-GB" sz="1600" dirty="0"/>
              <a:t>and includes core standards, assessment and analysis </a:t>
            </a:r>
            <a:r>
              <a:rPr lang="en-GB" sz="1600" dirty="0" smtClean="0"/>
              <a:t/>
            </a:r>
            <a:br>
              <a:rPr lang="en-GB" sz="1600" dirty="0" smtClean="0"/>
            </a:br>
            <a:r>
              <a:rPr lang="en-GB" sz="1600" dirty="0" smtClean="0"/>
              <a:t>standards</a:t>
            </a:r>
            <a:r>
              <a:rPr lang="en-GB" sz="1600" dirty="0"/>
              <a:t>, and four technical standards: financial services, productive </a:t>
            </a:r>
            <a:r>
              <a:rPr lang="en-GB" sz="1600" dirty="0" smtClean="0"/>
              <a:t/>
            </a:r>
            <a:br>
              <a:rPr lang="en-GB" sz="1600" dirty="0" smtClean="0"/>
            </a:br>
            <a:r>
              <a:rPr lang="en-GB" sz="1600" dirty="0" smtClean="0"/>
              <a:t>assets</a:t>
            </a:r>
            <a:r>
              <a:rPr lang="en-GB" sz="1600" dirty="0"/>
              <a:t>, employment creation and enterprise development.</a:t>
            </a:r>
          </a:p>
          <a:p>
            <a:pPr marL="363538" lvl="1" indent="-363538">
              <a:spcBef>
                <a:spcPts val="800"/>
              </a:spcBef>
            </a:pPr>
            <a:r>
              <a:rPr lang="en-GB" sz="1600" dirty="0"/>
              <a:t>The standards seek to promote the inclusion of longer term economic recovery programming into all emergency response programs to assist affected populations to regain their livelihoods and provide for themselves and their families with dignity.</a:t>
            </a:r>
          </a:p>
          <a:p>
            <a:pPr marL="363538" lvl="1" indent="-363538">
              <a:spcBef>
                <a:spcPts val="800"/>
              </a:spcBef>
            </a:pPr>
            <a:r>
              <a:rPr lang="en-GB" sz="1600" dirty="0"/>
              <a:t>Aims to improve the quality and accountability of economic recovery programmes in post crisis environments.</a:t>
            </a:r>
          </a:p>
          <a:p>
            <a:pPr marL="363538" lvl="1" indent="-363538">
              <a:spcBef>
                <a:spcPts val="800"/>
              </a:spcBef>
            </a:pPr>
            <a:r>
              <a:rPr lang="en-GB" sz="1600" dirty="0"/>
              <a:t>Translated into Spanish, French and Arabic.</a:t>
            </a:r>
          </a:p>
        </p:txBody>
      </p:sp>
      <p:sp>
        <p:nvSpPr>
          <p:cNvPr id="4" name="Footer Placeholder 3"/>
          <p:cNvSpPr>
            <a:spLocks noGrp="1"/>
          </p:cNvSpPr>
          <p:nvPr>
            <p:ph type="ftr" sz="quarter" idx="3"/>
          </p:nvPr>
        </p:nvSpPr>
        <p:spPr/>
        <p:txBody>
          <a:bodyPr/>
          <a:lstStyle/>
          <a:p>
            <a:r>
              <a:rPr lang="en-GB" dirty="0" smtClean="0"/>
              <a:t>Module C5 – Sphere and its four companions</a:t>
            </a:r>
          </a:p>
          <a:p>
            <a:r>
              <a:rPr lang="en-GB" dirty="0" smtClean="0"/>
              <a:t>Sphere Training Package 2015</a:t>
            </a:r>
          </a:p>
        </p:txBody>
      </p:sp>
      <p:pic>
        <p:nvPicPr>
          <p:cNvPr id="7" name="Picture 8"/>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30333" y="5429249"/>
            <a:ext cx="1841524" cy="62139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844850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z="2600" dirty="0" err="1" smtClean="0"/>
              <a:t>CaLP</a:t>
            </a:r>
            <a:r>
              <a:rPr lang="fr-CH" sz="2600" dirty="0" smtClean="0"/>
              <a:t>: Minimum </a:t>
            </a:r>
            <a:r>
              <a:rPr lang="fr-CH" sz="2600" dirty="0" err="1"/>
              <a:t>R</a:t>
            </a:r>
            <a:r>
              <a:rPr lang="fr-CH" sz="2600" dirty="0" err="1" smtClean="0"/>
              <a:t>equirements</a:t>
            </a:r>
            <a:r>
              <a:rPr lang="fr-CH" sz="2600" dirty="0" smtClean="0"/>
              <a:t> for </a:t>
            </a:r>
            <a:r>
              <a:rPr lang="fr-CH" sz="2600" dirty="0" err="1" smtClean="0"/>
              <a:t>Market</a:t>
            </a:r>
            <a:r>
              <a:rPr lang="fr-CH" sz="2600" dirty="0" smtClean="0"/>
              <a:t> </a:t>
            </a:r>
            <a:r>
              <a:rPr lang="fr-CH" sz="2600" dirty="0" err="1" smtClean="0"/>
              <a:t>Analysis</a:t>
            </a:r>
            <a:r>
              <a:rPr lang="fr-CH" sz="2600" dirty="0" smtClean="0"/>
              <a:t> in Emergencies</a:t>
            </a:r>
            <a:endParaRPr lang="en-GB" sz="2600" dirty="0"/>
          </a:p>
        </p:txBody>
      </p:sp>
      <p:sp>
        <p:nvSpPr>
          <p:cNvPr id="3" name="Content Placeholder 2"/>
          <p:cNvSpPr>
            <a:spLocks noGrp="1"/>
          </p:cNvSpPr>
          <p:nvPr>
            <p:ph idx="1"/>
          </p:nvPr>
        </p:nvSpPr>
        <p:spPr>
          <a:xfrm>
            <a:off x="457201" y="1340442"/>
            <a:ext cx="8229600" cy="4785722"/>
          </a:xfrm>
        </p:spPr>
        <p:txBody>
          <a:bodyPr/>
          <a:lstStyle/>
          <a:p>
            <a:pPr marL="285750" indent="-285750">
              <a:buFont typeface="Arial" panose="020B0604020202020204" pitchFamily="34" charset="0"/>
              <a:buChar char="•"/>
            </a:pPr>
            <a:r>
              <a:rPr lang="en-GB" sz="1600" dirty="0"/>
              <a:t>The </a:t>
            </a:r>
            <a:r>
              <a:rPr lang="en-GB" sz="1600" dirty="0" smtClean="0"/>
              <a:t>Minimum </a:t>
            </a:r>
            <a:r>
              <a:rPr lang="en-GB" sz="1600" dirty="0"/>
              <a:t>Requirements for Market Analysis in Emergencies (MRs) were developed </a:t>
            </a:r>
            <a:r>
              <a:rPr lang="en-GB" sz="1600" dirty="0" smtClean="0"/>
              <a:t>in 2013 by the Cash Learning Partnership (</a:t>
            </a:r>
            <a:r>
              <a:rPr lang="en-GB" sz="1600" dirty="0" err="1" smtClean="0"/>
              <a:t>CaLP</a:t>
            </a:r>
            <a:r>
              <a:rPr lang="en-GB" sz="1600" dirty="0" smtClean="0"/>
              <a:t>), </a:t>
            </a:r>
            <a:r>
              <a:rPr lang="en-GB" sz="1600" dirty="0"/>
              <a:t>with the </a:t>
            </a:r>
            <a:r>
              <a:rPr lang="en-GB" sz="1600" dirty="0" smtClean="0"/>
              <a:t>active support </a:t>
            </a:r>
            <a:r>
              <a:rPr lang="en-GB" sz="1600" dirty="0"/>
              <a:t>of a number of individuals from a range </a:t>
            </a:r>
            <a:r>
              <a:rPr lang="en-GB" sz="1600" dirty="0" smtClean="0"/>
              <a:t>of organisations </a:t>
            </a:r>
            <a:r>
              <a:rPr lang="en-GB" sz="1600" dirty="0"/>
              <a:t>as well as independent </a:t>
            </a:r>
            <a:r>
              <a:rPr lang="en-GB" sz="1600" dirty="0" smtClean="0"/>
              <a:t>humanitarian practitioners </a:t>
            </a:r>
            <a:r>
              <a:rPr lang="en-GB" sz="1600" dirty="0"/>
              <a:t>with experience and interest in </a:t>
            </a:r>
            <a:r>
              <a:rPr lang="en-GB" sz="1600" dirty="0" smtClean="0"/>
              <a:t>market-related</a:t>
            </a:r>
            <a:endParaRPr lang="en-GB" sz="1600" dirty="0"/>
          </a:p>
          <a:p>
            <a:r>
              <a:rPr lang="en-GB" sz="1600" dirty="0" smtClean="0"/>
              <a:t>     responses</a:t>
            </a:r>
            <a:r>
              <a:rPr lang="en-GB" sz="1600" dirty="0"/>
              <a:t>.</a:t>
            </a:r>
            <a:endParaRPr lang="en-GB" sz="1600" dirty="0" smtClean="0"/>
          </a:p>
          <a:p>
            <a:pPr marL="285750" indent="-285750">
              <a:buFont typeface="Arial" panose="020B0604020202020204" pitchFamily="34" charset="0"/>
              <a:buChar char="•"/>
            </a:pPr>
            <a:r>
              <a:rPr lang="en-GB" sz="1600" dirty="0" smtClean="0"/>
              <a:t>They </a:t>
            </a:r>
            <a:r>
              <a:rPr lang="fr-CH" sz="1600" dirty="0" err="1" smtClean="0"/>
              <a:t>emerged</a:t>
            </a:r>
            <a:r>
              <a:rPr lang="fr-CH" sz="1600" dirty="0" smtClean="0"/>
              <a:t> </a:t>
            </a:r>
            <a:r>
              <a:rPr lang="fr-CH" sz="1600" dirty="0" err="1" smtClean="0"/>
              <a:t>from</a:t>
            </a:r>
            <a:r>
              <a:rPr lang="fr-CH" sz="1600" dirty="0" smtClean="0"/>
              <a:t> a </a:t>
            </a:r>
            <a:r>
              <a:rPr lang="en-GB" altLang="en-US" sz="1600" dirty="0" smtClean="0"/>
              <a:t>growing </a:t>
            </a:r>
            <a:r>
              <a:rPr lang="en-GB" altLang="en-US" sz="1600" dirty="0"/>
              <a:t>interest and improved understanding of the role of markets within the humanitarian field.</a:t>
            </a:r>
          </a:p>
          <a:p>
            <a:pPr marL="285750" indent="-285750">
              <a:buFont typeface="Arial" panose="020B0604020202020204" pitchFamily="34" charset="0"/>
              <a:buChar char="•"/>
            </a:pPr>
            <a:r>
              <a:rPr lang="fr-CH" sz="1600" dirty="0" err="1"/>
              <a:t>They</a:t>
            </a:r>
            <a:r>
              <a:rPr lang="fr-CH" sz="1600" dirty="0"/>
              <a:t> </a:t>
            </a:r>
            <a:r>
              <a:rPr lang="fr-CH" sz="1600" dirty="0" err="1"/>
              <a:t>highlight</a:t>
            </a:r>
            <a:r>
              <a:rPr lang="fr-CH" sz="1600" dirty="0"/>
              <a:t> the</a:t>
            </a:r>
            <a:r>
              <a:rPr lang="en-GB" sz="1600" dirty="0"/>
              <a:t> key aspects of a good market </a:t>
            </a:r>
            <a:r>
              <a:rPr lang="en-GB" sz="1600" dirty="0" smtClean="0"/>
              <a:t>analysis. </a:t>
            </a:r>
            <a:r>
              <a:rPr lang="en-GB" sz="1600" dirty="0"/>
              <a:t>They provide practical guidance on the minimum that is required </a:t>
            </a:r>
            <a:r>
              <a:rPr lang="en-GB" sz="1600" dirty="0" smtClean="0"/>
              <a:t>to ensure a credible market </a:t>
            </a:r>
            <a:r>
              <a:rPr lang="en-GB" sz="1600" dirty="0"/>
              <a:t>assessment and </a:t>
            </a:r>
            <a:r>
              <a:rPr lang="en-GB" sz="1600" dirty="0" smtClean="0"/>
              <a:t>analysis in order to ensure that programmatic </a:t>
            </a:r>
            <a:r>
              <a:rPr lang="en-GB" sz="1600" dirty="0"/>
              <a:t>responses do not cause </a:t>
            </a:r>
            <a:r>
              <a:rPr lang="en-GB" sz="1600" dirty="0" smtClean="0"/>
              <a:t>harm.</a:t>
            </a:r>
          </a:p>
          <a:p>
            <a:pPr marL="285750" indent="-285750">
              <a:buFont typeface="Arial" panose="020B0604020202020204" pitchFamily="34" charset="0"/>
              <a:buChar char="•"/>
            </a:pPr>
            <a:r>
              <a:rPr lang="en-GB" sz="1600" dirty="0" smtClean="0"/>
              <a:t>They </a:t>
            </a:r>
            <a:r>
              <a:rPr lang="en-GB" sz="1600" dirty="0"/>
              <a:t>focus around four key thematic areas: Scope of assessment; Analysis; Data collection and Monitoring and ensuring data </a:t>
            </a:r>
            <a:r>
              <a:rPr lang="en-GB" sz="1600" dirty="0" smtClean="0"/>
              <a:t>validity.</a:t>
            </a:r>
          </a:p>
          <a:p>
            <a:pPr marL="285750" indent="-285750">
              <a:buFont typeface="Arial" panose="020B0604020202020204" pitchFamily="34" charset="0"/>
              <a:buChar char="•"/>
            </a:pPr>
            <a:r>
              <a:rPr lang="en-GB" sz="1600" dirty="0" smtClean="0"/>
              <a:t>The </a:t>
            </a:r>
            <a:r>
              <a:rPr lang="en-GB" sz="1600" dirty="0"/>
              <a:t>Minimum Requirements are designed to be used alongside existing </a:t>
            </a:r>
            <a:r>
              <a:rPr lang="en-GB" sz="1600" dirty="0" smtClean="0"/>
              <a:t>market analysis tools, throughout all the stages of the project cycle.</a:t>
            </a:r>
          </a:p>
          <a:p>
            <a:endParaRPr lang="en-GB" dirty="0"/>
          </a:p>
        </p:txBody>
      </p:sp>
      <p:sp>
        <p:nvSpPr>
          <p:cNvPr id="4" name="Footer Placeholder 3"/>
          <p:cNvSpPr>
            <a:spLocks noGrp="1"/>
          </p:cNvSpPr>
          <p:nvPr>
            <p:ph type="ftr" sz="quarter" idx="3"/>
          </p:nvPr>
        </p:nvSpPr>
        <p:spPr/>
        <p:txBody>
          <a:bodyPr/>
          <a:lstStyle/>
          <a:p>
            <a:r>
              <a:rPr lang="en-GB" smtClean="0"/>
              <a:t>Module C5 – Sphere and its four companions</a:t>
            </a:r>
          </a:p>
          <a:p>
            <a:r>
              <a:rPr lang="en-GB" smtClean="0"/>
              <a:t>Sphere Training Package 2015</a:t>
            </a:r>
            <a:endParaRPr lang="en-GB" dirty="0" smtClean="0"/>
          </a:p>
        </p:txBody>
      </p:sp>
      <p:pic>
        <p:nvPicPr>
          <p:cNvPr id="5" name="Picture 4" descr="CaLP_logo_only_horizontal_revers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2223" y="6269846"/>
            <a:ext cx="1424538" cy="588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36030" y="4655231"/>
            <a:ext cx="1085248" cy="1542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0544115"/>
      </p:ext>
    </p:extLst>
  </p:cSld>
  <p:clrMapOvr>
    <a:masterClrMapping/>
  </p:clrMapOvr>
</p:sld>
</file>

<file path=ppt/theme/theme1.xml><?xml version="1.0" encoding="utf-8"?>
<a:theme xmlns:a="http://schemas.openxmlformats.org/drawingml/2006/main" name="Sphere">
  <a:themeElements>
    <a:clrScheme name="Sphere">
      <a:dk1>
        <a:sysClr val="windowText" lastClr="000000"/>
      </a:dk1>
      <a:lt1>
        <a:sysClr val="window" lastClr="FFFFFF"/>
      </a:lt1>
      <a:dk2>
        <a:srgbClr val="004386"/>
      </a:dk2>
      <a:lt2>
        <a:srgbClr val="87B91D"/>
      </a:lt2>
      <a:accent1>
        <a:srgbClr val="579305"/>
      </a:accent1>
      <a:accent2>
        <a:srgbClr val="C80F3F"/>
      </a:accent2>
      <a:accent3>
        <a:srgbClr val="FBAD18"/>
      </a:accent3>
      <a:accent4>
        <a:srgbClr val="E4028C"/>
      </a:accent4>
      <a:accent5>
        <a:srgbClr val="4BACC6"/>
      </a:accent5>
      <a:accent6>
        <a:srgbClr val="F79646"/>
      </a:accent6>
      <a:hlink>
        <a:srgbClr val="004386"/>
      </a:hlink>
      <a:folHlink>
        <a:srgbClr val="00438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Sphere.thmx</Template>
  <TotalTime>4722</TotalTime>
  <Words>483</Words>
  <Application>Microsoft Office PowerPoint</Application>
  <PresentationFormat>On-screen Show (4:3)</PresentationFormat>
  <Paragraphs>95</Paragraphs>
  <Slides>9</Slides>
  <Notes>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9</vt:i4>
      </vt:variant>
    </vt:vector>
  </HeadingPairs>
  <TitlesOfParts>
    <vt:vector size="17" baseType="lpstr">
      <vt:lpstr>ＭＳ 明朝</vt:lpstr>
      <vt:lpstr>Arial</vt:lpstr>
      <vt:lpstr>Calibri</vt:lpstr>
      <vt:lpstr>Lucida Grande</vt:lpstr>
      <vt:lpstr>Lucida Sans Regular</vt:lpstr>
      <vt:lpstr>Tahoma</vt:lpstr>
      <vt:lpstr>Times New Roman</vt:lpstr>
      <vt:lpstr>Sphere</vt:lpstr>
      <vt:lpstr>PowerPoint Presentation</vt:lpstr>
      <vt:lpstr>Sphere and its five companions</vt:lpstr>
      <vt:lpstr>Sphere Companion Standards</vt:lpstr>
      <vt:lpstr>The Sphere Handbook: Humanitarian Charter and Minimum Standards in Humanitarian Response</vt:lpstr>
      <vt:lpstr>CPMS: The Minimum Standards for Child Protection in Humanitarian Action</vt:lpstr>
      <vt:lpstr>INEE Minimum Standards for Education: Preparedness, Response, Recovery</vt:lpstr>
      <vt:lpstr>LEGS: Livestock Emergency Guidelines  and Standards</vt:lpstr>
      <vt:lpstr>MERS: Minimum Economic Recovery Standards</vt:lpstr>
      <vt:lpstr>CaLP: Minimum Requirements for Market Analysis in Emergencies</vt:lpstr>
    </vt:vector>
  </TitlesOfParts>
  <Company>Word Smiths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Nick Smith</dc:creator>
  <cp:lastModifiedBy>Sphere Project</cp:lastModifiedBy>
  <cp:revision>212</cp:revision>
  <dcterms:created xsi:type="dcterms:W3CDTF">2014-12-22T15:37:12Z</dcterms:created>
  <dcterms:modified xsi:type="dcterms:W3CDTF">2016-06-02T09:36:59Z</dcterms:modified>
</cp:coreProperties>
</file>